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charts/chart46.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notesSlides/notesSlide39.xml" ContentType="application/vnd.openxmlformats-officedocument.presentationml.notesSlide+xml"/>
  <Override PartName="/ppt/charts/chart36.xml" ContentType="application/vnd.openxmlformats-officedocument.drawingml.chart+xml"/>
  <Override PartName="/ppt/notesSlides/notesSlide57.xml" ContentType="application/vnd.openxmlformats-officedocument.presentationml.notesSlide+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charts/chart32.xml" ContentType="application/vnd.openxmlformats-officedocument.drawingml.chart+xml"/>
  <Override PartName="/ppt/notesSlides/notesSlide53.xml" ContentType="application/vnd.openxmlformats-officedocument.presentationml.notesSlide+xml"/>
  <Override PartName="/ppt/charts/chart43.xml" ContentType="application/vnd.openxmlformats-officedocument.drawingml.chart+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charts/chart48.xml" ContentType="application/vnd.openxmlformats-officedocument.drawingml.char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charts/chart37.xml" ContentType="application/vnd.openxmlformats-officedocument.drawingml.chart+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charts/chart26.xml" ContentType="application/vnd.openxmlformats-officedocument.drawingml.chart+xml"/>
  <Override PartName="/ppt/charts/chart44.xml" ContentType="application/vnd.openxmlformats-officedocument.drawingml.chart+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charts/chart33.xml" ContentType="application/vnd.openxmlformats-officedocument.drawingml.chart+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32.xml" ContentType="application/vnd.openxmlformats-officedocument.presentationml.notesSlide+xml"/>
  <Override PartName="/ppt/charts/chart40.xml" ContentType="application/vnd.openxmlformats-officedocument.drawingml.chart+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notesSlides/notesSlide48.xml" ContentType="application/vnd.openxmlformats-officedocument.presentationml.notesSlide+xml"/>
  <Override PartName="/ppt/charts/chart38.xml" ContentType="application/vnd.openxmlformats-officedocument.drawingml.chart+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charts/chart16.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notesSlides/notesSlide55.xml" ContentType="application/vnd.openxmlformats-officedocument.presentationml.notesSlide+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30.xml" ContentType="application/vnd.openxmlformats-officedocument.drawingml.chart+xml"/>
  <Override PartName="/ppt/notesSlides/notesSlide51.xml" ContentType="application/vnd.openxmlformats-officedocument.presentationml.notesSlide+xml"/>
  <Override PartName="/ppt/charts/chart41.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62" r:id="rId2"/>
    <p:sldId id="257" r:id="rId3"/>
    <p:sldId id="258" r:id="rId4"/>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107" d="100"/>
          <a:sy n="107" d="100"/>
        </p:scale>
        <p:origin x="-1734"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Feuille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Feuille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Feuille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Feuille_Microsoft_Office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Feuille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Feuille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Feuille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Feuille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Feuille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Feuille_Microsoft_Office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Feuille_Microsoft_Office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Feuille_Microsoft_Office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Feuille_Microsoft_Office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Feuille_Microsoft_Office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Feuille_Microsoft_Office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Feuille_Microsoft_Office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Feuille_Microsoft_Office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Feuille_Microsoft_Office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Feuille_Microsoft_Office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Feuille_Microsoft_Office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Feuille_Microsoft_Office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Feuille_Microsoft_Office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Feuille_Microsoft_Office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Feuille_Microsoft_Office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Feuille_Microsoft_Office_Excel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National</c:v>
                </c:pt>
              </c:strCache>
            </c:strRef>
          </c:tx>
          <c:cat>
            <c:strRef>
              <c:f>Feuil1!$A$2:$A$5</c:f>
              <c:strCache>
                <c:ptCount val="4"/>
                <c:pt idx="0">
                  <c:v>Etudiants</c:v>
                </c:pt>
                <c:pt idx="1">
                  <c:v>Salariés</c:v>
                </c:pt>
                <c:pt idx="2">
                  <c:v>Sans emploi</c:v>
                </c:pt>
                <c:pt idx="3">
                  <c:v>Autre</c:v>
                </c:pt>
              </c:strCache>
            </c:strRef>
          </c:cat>
          <c:val>
            <c:numRef>
              <c:f>Feuil1!$B$2:$B$5</c:f>
              <c:numCache>
                <c:formatCode>0.00%</c:formatCode>
                <c:ptCount val="4"/>
                <c:pt idx="0">
                  <c:v>0.83119447186574502</c:v>
                </c:pt>
                <c:pt idx="1">
                  <c:v>8.5883514313918913E-2</c:v>
                </c:pt>
                <c:pt idx="2">
                  <c:v>7.2063178677196513E-2</c:v>
                </c:pt>
                <c:pt idx="3">
                  <c:v>1.0858835143139201E-2</c:v>
                </c:pt>
              </c:numCache>
            </c:numRef>
          </c:val>
        </c:ser>
        <c:dLbls>
          <c:showVal val="1"/>
        </c:dLbls>
        <c:gapWidth val="75"/>
        <c:axId val="86425600"/>
        <c:axId val="86427136"/>
      </c:barChart>
      <c:catAx>
        <c:axId val="86425600"/>
        <c:scaling>
          <c:orientation val="minMax"/>
        </c:scaling>
        <c:axPos val="b"/>
        <c:majorTickMark val="none"/>
        <c:tickLblPos val="nextTo"/>
        <c:txPr>
          <a:bodyPr/>
          <a:lstStyle/>
          <a:p>
            <a:pPr>
              <a:defRPr baseline="0">
                <a:latin typeface="Calibri" pitchFamily="34" charset="0"/>
              </a:defRPr>
            </a:pPr>
            <a:endParaRPr lang="fr-FR"/>
          </a:p>
        </c:txPr>
        <c:crossAx val="86427136"/>
        <c:crosses val="autoZero"/>
        <c:auto val="1"/>
        <c:lblAlgn val="ctr"/>
        <c:lblOffset val="100"/>
      </c:catAx>
      <c:valAx>
        <c:axId val="86427136"/>
        <c:scaling>
          <c:orientation val="minMax"/>
          <c:max val="1"/>
          <c:min val="0"/>
        </c:scaling>
        <c:delete val="1"/>
        <c:axPos val="l"/>
        <c:numFmt formatCode="0.00%" sourceLinked="1"/>
        <c:majorTickMark val="none"/>
        <c:tickLblPos val="none"/>
        <c:crossAx val="86425600"/>
        <c:crosses val="autoZero"/>
        <c:crossBetween val="between"/>
        <c:majorUnit val="0.1"/>
      </c:valAx>
    </c:plotArea>
    <c:legend>
      <c:legendPos val="b"/>
      <c:layout/>
    </c:legend>
    <c:plotVisOnly val="1"/>
    <c:dispBlanksAs val="gap"/>
  </c:chart>
  <c:txPr>
    <a:bodyPr/>
    <a:lstStyle/>
    <a:p>
      <a:pPr>
        <a:defRPr sz="1000" baseline="0">
          <a:latin typeface="Arial" pitchFamily="34" charset="0"/>
        </a:defRPr>
      </a:pPr>
      <a:endParaRPr lang="fr-F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Feuil1!$A$2:$A$4</c:f>
              <c:strCache>
                <c:ptCount val="3"/>
                <c:pt idx="0">
                  <c:v>Trop généraliste</c:v>
                </c:pt>
                <c:pt idx="1">
                  <c:v>Equilibrée</c:v>
                </c:pt>
                <c:pt idx="2">
                  <c:v>Trop spécialisée</c:v>
                </c:pt>
              </c:strCache>
            </c:strRef>
          </c:cat>
          <c:val>
            <c:numRef>
              <c:f>Feuil1!$B$2:$B$4</c:f>
              <c:numCache>
                <c:formatCode>0.00%</c:formatCode>
                <c:ptCount val="3"/>
                <c:pt idx="0">
                  <c:v>0.51129363449692</c:v>
                </c:pt>
                <c:pt idx="1">
                  <c:v>0.33675564681724807</c:v>
                </c:pt>
                <c:pt idx="2">
                  <c:v>0.15195071868583201</c:v>
                </c:pt>
              </c:numCache>
            </c:numRef>
          </c:val>
        </c:ser>
        <c:dLbls>
          <c:showVal val="1"/>
        </c:dLbls>
        <c:gapWidth val="75"/>
        <c:axId val="100092928"/>
        <c:axId val="100098816"/>
      </c:barChart>
      <c:catAx>
        <c:axId val="100092928"/>
        <c:scaling>
          <c:orientation val="minMax"/>
        </c:scaling>
        <c:axPos val="b"/>
        <c:majorTickMark val="none"/>
        <c:tickLblPos val="nextTo"/>
        <c:txPr>
          <a:bodyPr/>
          <a:lstStyle/>
          <a:p>
            <a:pPr>
              <a:defRPr baseline="0">
                <a:latin typeface="Calibri" pitchFamily="34" charset="0"/>
              </a:defRPr>
            </a:pPr>
            <a:endParaRPr lang="fr-FR"/>
          </a:p>
        </c:txPr>
        <c:crossAx val="100098816"/>
        <c:crosses val="autoZero"/>
        <c:auto val="1"/>
        <c:lblAlgn val="ctr"/>
        <c:lblOffset val="100"/>
      </c:catAx>
      <c:valAx>
        <c:axId val="100098816"/>
        <c:scaling>
          <c:orientation val="minMax"/>
          <c:min val="0"/>
        </c:scaling>
        <c:delete val="1"/>
        <c:axPos val="l"/>
        <c:numFmt formatCode="0.00%" sourceLinked="1"/>
        <c:majorTickMark val="none"/>
        <c:tickLblPos val="none"/>
        <c:crossAx val="100092928"/>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Feuil1!$A$2:$A$5</c:f>
              <c:strCache>
                <c:ptCount val="4"/>
                <c:pt idx="0">
                  <c:v>Insuffisants</c:v>
                </c:pt>
                <c:pt idx="1">
                  <c:v>Passables</c:v>
                </c:pt>
                <c:pt idx="2">
                  <c:v>Satisfaisants</c:v>
                </c:pt>
                <c:pt idx="3">
                  <c:v>Très satisfaisants</c:v>
                </c:pt>
              </c:strCache>
            </c:strRef>
          </c:cat>
          <c:val>
            <c:numRef>
              <c:f>Feuil1!$B$2:$B$5</c:f>
              <c:numCache>
                <c:formatCode>0.00%</c:formatCode>
                <c:ptCount val="4"/>
                <c:pt idx="0">
                  <c:v>0.34387351778656106</c:v>
                </c:pt>
                <c:pt idx="1">
                  <c:v>0.35968379446640303</c:v>
                </c:pt>
                <c:pt idx="2">
                  <c:v>0.28557312252964406</c:v>
                </c:pt>
                <c:pt idx="3">
                  <c:v>1.0869565217391301E-2</c:v>
                </c:pt>
              </c:numCache>
            </c:numRef>
          </c:val>
        </c:ser>
        <c:dLbls>
          <c:showVal val="1"/>
        </c:dLbls>
        <c:gapWidth val="75"/>
        <c:axId val="100242176"/>
        <c:axId val="100243712"/>
      </c:barChart>
      <c:catAx>
        <c:axId val="100242176"/>
        <c:scaling>
          <c:orientation val="minMax"/>
        </c:scaling>
        <c:axPos val="b"/>
        <c:majorTickMark val="none"/>
        <c:tickLblPos val="nextTo"/>
        <c:txPr>
          <a:bodyPr/>
          <a:lstStyle/>
          <a:p>
            <a:pPr>
              <a:defRPr baseline="0">
                <a:latin typeface="Calibri" pitchFamily="34" charset="0"/>
              </a:defRPr>
            </a:pPr>
            <a:endParaRPr lang="fr-FR"/>
          </a:p>
        </c:txPr>
        <c:crossAx val="100243712"/>
        <c:crosses val="autoZero"/>
        <c:auto val="1"/>
        <c:lblAlgn val="ctr"/>
        <c:lblOffset val="100"/>
      </c:catAx>
      <c:valAx>
        <c:axId val="100243712"/>
        <c:scaling>
          <c:orientation val="minMax"/>
          <c:min val="0"/>
        </c:scaling>
        <c:delete val="1"/>
        <c:axPos val="l"/>
        <c:numFmt formatCode="0.00%" sourceLinked="1"/>
        <c:majorTickMark val="none"/>
        <c:tickLblPos val="none"/>
        <c:crossAx val="100242176"/>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Feuil1!$A$2:$A$5</c:f>
              <c:strCache>
                <c:ptCount val="4"/>
                <c:pt idx="0">
                  <c:v>Insuffisants</c:v>
                </c:pt>
                <c:pt idx="1">
                  <c:v>Passables</c:v>
                </c:pt>
                <c:pt idx="2">
                  <c:v>Satisfaisants</c:v>
                </c:pt>
                <c:pt idx="3">
                  <c:v>Très satisfaisants</c:v>
                </c:pt>
              </c:strCache>
            </c:strRef>
          </c:cat>
          <c:val>
            <c:numRef>
              <c:f>Feuil1!$B$2:$B$5</c:f>
              <c:numCache>
                <c:formatCode>0.00%</c:formatCode>
                <c:ptCount val="4"/>
                <c:pt idx="0">
                  <c:v>0.32539682539682513</c:v>
                </c:pt>
                <c:pt idx="1">
                  <c:v>0.24503968253968303</c:v>
                </c:pt>
                <c:pt idx="2">
                  <c:v>0.35813492063492103</c:v>
                </c:pt>
                <c:pt idx="3">
                  <c:v>7.1428571428571425E-2</c:v>
                </c:pt>
              </c:numCache>
            </c:numRef>
          </c:val>
        </c:ser>
        <c:dLbls>
          <c:showVal val="1"/>
        </c:dLbls>
        <c:gapWidth val="75"/>
        <c:axId val="100038528"/>
        <c:axId val="100040064"/>
      </c:barChart>
      <c:catAx>
        <c:axId val="100038528"/>
        <c:scaling>
          <c:orientation val="minMax"/>
        </c:scaling>
        <c:axPos val="b"/>
        <c:majorTickMark val="none"/>
        <c:tickLblPos val="nextTo"/>
        <c:txPr>
          <a:bodyPr/>
          <a:lstStyle/>
          <a:p>
            <a:pPr>
              <a:defRPr baseline="0">
                <a:latin typeface="Calibri" pitchFamily="34" charset="0"/>
              </a:defRPr>
            </a:pPr>
            <a:endParaRPr lang="fr-FR"/>
          </a:p>
        </c:txPr>
        <c:crossAx val="100040064"/>
        <c:crosses val="autoZero"/>
        <c:auto val="1"/>
        <c:lblAlgn val="ctr"/>
        <c:lblOffset val="100"/>
      </c:catAx>
      <c:valAx>
        <c:axId val="100040064"/>
        <c:scaling>
          <c:orientation val="minMax"/>
          <c:min val="0"/>
        </c:scaling>
        <c:delete val="1"/>
        <c:axPos val="l"/>
        <c:numFmt formatCode="0.00%" sourceLinked="1"/>
        <c:majorTickMark val="none"/>
        <c:tickLblPos val="none"/>
        <c:crossAx val="100038528"/>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Feuil1!$A$2:$A$5</c:f>
              <c:strCache>
                <c:ptCount val="4"/>
                <c:pt idx="0">
                  <c:v>Insuffisants</c:v>
                </c:pt>
                <c:pt idx="1">
                  <c:v>Passables</c:v>
                </c:pt>
                <c:pt idx="2">
                  <c:v>Satisfaisants</c:v>
                </c:pt>
                <c:pt idx="3">
                  <c:v>Très satisfaisants</c:v>
                </c:pt>
              </c:strCache>
            </c:strRef>
          </c:cat>
          <c:val>
            <c:numRef>
              <c:f>Feuil1!$B$2:$B$5</c:f>
              <c:numCache>
                <c:formatCode>0.00%</c:formatCode>
                <c:ptCount val="4"/>
                <c:pt idx="0">
                  <c:v>0.4945598417408511</c:v>
                </c:pt>
                <c:pt idx="1">
                  <c:v>0.32937685459940713</c:v>
                </c:pt>
                <c:pt idx="2">
                  <c:v>0.17012858555885299</c:v>
                </c:pt>
                <c:pt idx="3">
                  <c:v>5.9347181008902114E-3</c:v>
                </c:pt>
              </c:numCache>
            </c:numRef>
          </c:val>
        </c:ser>
        <c:dLbls>
          <c:showVal val="1"/>
        </c:dLbls>
        <c:gapWidth val="75"/>
        <c:axId val="101428224"/>
        <c:axId val="101430016"/>
      </c:barChart>
      <c:catAx>
        <c:axId val="101428224"/>
        <c:scaling>
          <c:orientation val="minMax"/>
        </c:scaling>
        <c:axPos val="b"/>
        <c:majorTickMark val="none"/>
        <c:tickLblPos val="nextTo"/>
        <c:txPr>
          <a:bodyPr/>
          <a:lstStyle/>
          <a:p>
            <a:pPr>
              <a:defRPr baseline="0">
                <a:latin typeface="Calibri" pitchFamily="34" charset="0"/>
              </a:defRPr>
            </a:pPr>
            <a:endParaRPr lang="fr-FR"/>
          </a:p>
        </c:txPr>
        <c:crossAx val="101430016"/>
        <c:crosses val="autoZero"/>
        <c:auto val="1"/>
        <c:lblAlgn val="ctr"/>
        <c:lblOffset val="100"/>
      </c:catAx>
      <c:valAx>
        <c:axId val="101430016"/>
        <c:scaling>
          <c:orientation val="minMax"/>
          <c:min val="0"/>
        </c:scaling>
        <c:delete val="1"/>
        <c:axPos val="l"/>
        <c:numFmt formatCode="0.00%" sourceLinked="1"/>
        <c:majorTickMark val="none"/>
        <c:tickLblPos val="none"/>
        <c:crossAx val="101428224"/>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Feuil1!$A$2:$A$5</c:f>
              <c:strCache>
                <c:ptCount val="4"/>
                <c:pt idx="0">
                  <c:v>Insuffisants</c:v>
                </c:pt>
                <c:pt idx="1">
                  <c:v>Passables</c:v>
                </c:pt>
                <c:pt idx="2">
                  <c:v>Satisfaisants</c:v>
                </c:pt>
                <c:pt idx="3">
                  <c:v>Très satisfaisants</c:v>
                </c:pt>
              </c:strCache>
            </c:strRef>
          </c:cat>
          <c:val>
            <c:numRef>
              <c:f>Feuil1!$B$2:$B$5</c:f>
              <c:numCache>
                <c:formatCode>0.00%</c:formatCode>
                <c:ptCount val="4"/>
                <c:pt idx="0">
                  <c:v>0.20297029702970301</c:v>
                </c:pt>
                <c:pt idx="1">
                  <c:v>0.30297029702970313</c:v>
                </c:pt>
                <c:pt idx="2">
                  <c:v>0.4099009900990101</c:v>
                </c:pt>
                <c:pt idx="3">
                  <c:v>8.4158415841584205E-2</c:v>
                </c:pt>
              </c:numCache>
            </c:numRef>
          </c:val>
        </c:ser>
        <c:dLbls>
          <c:showVal val="1"/>
        </c:dLbls>
        <c:gapWidth val="75"/>
        <c:axId val="101347712"/>
        <c:axId val="101349248"/>
      </c:barChart>
      <c:catAx>
        <c:axId val="101347712"/>
        <c:scaling>
          <c:orientation val="minMax"/>
        </c:scaling>
        <c:axPos val="b"/>
        <c:majorTickMark val="none"/>
        <c:tickLblPos val="nextTo"/>
        <c:txPr>
          <a:bodyPr/>
          <a:lstStyle/>
          <a:p>
            <a:pPr>
              <a:defRPr baseline="0">
                <a:latin typeface="Calibri" pitchFamily="34" charset="0"/>
              </a:defRPr>
            </a:pPr>
            <a:endParaRPr lang="fr-FR"/>
          </a:p>
        </c:txPr>
        <c:crossAx val="101349248"/>
        <c:crosses val="autoZero"/>
        <c:auto val="1"/>
        <c:lblAlgn val="ctr"/>
        <c:lblOffset val="100"/>
      </c:catAx>
      <c:valAx>
        <c:axId val="101349248"/>
        <c:scaling>
          <c:orientation val="minMax"/>
          <c:min val="0"/>
        </c:scaling>
        <c:delete val="1"/>
        <c:axPos val="l"/>
        <c:numFmt formatCode="0.00%" sourceLinked="1"/>
        <c:majorTickMark val="none"/>
        <c:tickLblPos val="none"/>
        <c:crossAx val="101347712"/>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Oui</c:v>
                </c:pt>
              </c:strCache>
            </c:strRef>
          </c:tx>
          <c:cat>
            <c:strRef>
              <c:f>Feuil1!$A$2:$A$4</c:f>
              <c:strCache>
                <c:ptCount val="3"/>
                <c:pt idx="0">
                  <c:v>Langues</c:v>
                </c:pt>
                <c:pt idx="1">
                  <c:v>Déontologie</c:v>
                </c:pt>
                <c:pt idx="2">
                  <c:v>Autre</c:v>
                </c:pt>
              </c:strCache>
            </c:strRef>
          </c:cat>
          <c:val>
            <c:numRef>
              <c:f>Feuil1!$B$2:$B$4</c:f>
              <c:numCache>
                <c:formatCode>0.00%</c:formatCode>
                <c:ptCount val="3"/>
                <c:pt idx="0">
                  <c:v>0.5838264299802759</c:v>
                </c:pt>
                <c:pt idx="1">
                  <c:v>0.55691056910569092</c:v>
                </c:pt>
                <c:pt idx="2">
                  <c:v>0.18540433925049307</c:v>
                </c:pt>
              </c:numCache>
            </c:numRef>
          </c:val>
        </c:ser>
        <c:ser>
          <c:idx val="1"/>
          <c:order val="1"/>
          <c:tx>
            <c:strRef>
              <c:f>Feuil1!$C$1</c:f>
              <c:strCache>
                <c:ptCount val="1"/>
                <c:pt idx="0">
                  <c:v>Non</c:v>
                </c:pt>
              </c:strCache>
            </c:strRef>
          </c:tx>
          <c:cat>
            <c:strRef>
              <c:f>Feuil1!$A$2:$A$4</c:f>
              <c:strCache>
                <c:ptCount val="3"/>
                <c:pt idx="0">
                  <c:v>Langues</c:v>
                </c:pt>
                <c:pt idx="1">
                  <c:v>Déontologie</c:v>
                </c:pt>
                <c:pt idx="2">
                  <c:v>Autre</c:v>
                </c:pt>
              </c:strCache>
            </c:strRef>
          </c:cat>
          <c:val>
            <c:numRef>
              <c:f>Feuil1!$C$2:$C$4</c:f>
              <c:numCache>
                <c:formatCode>0.00%</c:formatCode>
                <c:ptCount val="3"/>
                <c:pt idx="0">
                  <c:v>0.41617357001972405</c:v>
                </c:pt>
                <c:pt idx="1">
                  <c:v>0.44308943089430902</c:v>
                </c:pt>
                <c:pt idx="2">
                  <c:v>0.81459566074950707</c:v>
                </c:pt>
              </c:numCache>
            </c:numRef>
          </c:val>
        </c:ser>
        <c:dLbls>
          <c:showVal val="1"/>
        </c:dLbls>
        <c:gapWidth val="75"/>
        <c:axId val="101583488"/>
        <c:axId val="101593472"/>
      </c:barChart>
      <c:catAx>
        <c:axId val="101583488"/>
        <c:scaling>
          <c:orientation val="minMax"/>
        </c:scaling>
        <c:axPos val="b"/>
        <c:majorTickMark val="none"/>
        <c:tickLblPos val="nextTo"/>
        <c:txPr>
          <a:bodyPr/>
          <a:lstStyle/>
          <a:p>
            <a:pPr>
              <a:defRPr baseline="0">
                <a:latin typeface="Calibri" pitchFamily="34" charset="0"/>
              </a:defRPr>
            </a:pPr>
            <a:endParaRPr lang="fr-FR"/>
          </a:p>
        </c:txPr>
        <c:crossAx val="101593472"/>
        <c:crosses val="autoZero"/>
        <c:auto val="1"/>
        <c:lblAlgn val="ctr"/>
        <c:lblOffset val="100"/>
      </c:catAx>
      <c:valAx>
        <c:axId val="101593472"/>
        <c:scaling>
          <c:orientation val="minMax"/>
          <c:min val="0"/>
        </c:scaling>
        <c:delete val="1"/>
        <c:axPos val="l"/>
        <c:numFmt formatCode="0.00%" sourceLinked="1"/>
        <c:majorTickMark val="none"/>
        <c:tickLblPos val="none"/>
        <c:crossAx val="101583488"/>
        <c:crosses val="autoZero"/>
        <c:crossBetween val="between"/>
      </c:valAx>
    </c:plotArea>
    <c:legend>
      <c:legendPos val="b"/>
      <c:layout/>
    </c:legend>
    <c:plotVisOnly val="1"/>
    <c:dispBlanksAs val="gap"/>
  </c:chart>
  <c:txPr>
    <a:bodyPr/>
    <a:lstStyle/>
    <a:p>
      <a:pPr>
        <a:defRPr sz="1000" baseline="0">
          <a:latin typeface="Arial" pitchFamily="34" charset="0"/>
        </a:defRPr>
      </a:pPr>
      <a:endParaRPr lang="fr-F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Feuil1!$A$2:$A$5</c:f>
              <c:strCache>
                <c:ptCount val="4"/>
                <c:pt idx="0">
                  <c:v>Insuffisants</c:v>
                </c:pt>
                <c:pt idx="1">
                  <c:v>Passables</c:v>
                </c:pt>
                <c:pt idx="2">
                  <c:v>Satisfaisants</c:v>
                </c:pt>
                <c:pt idx="3">
                  <c:v>Très satisfaisants</c:v>
                </c:pt>
              </c:strCache>
            </c:strRef>
          </c:cat>
          <c:val>
            <c:numRef>
              <c:f>Feuil1!$B$2:$B$5</c:f>
              <c:numCache>
                <c:formatCode>0.00%</c:formatCode>
                <c:ptCount val="4"/>
                <c:pt idx="0">
                  <c:v>0.27992087042532204</c:v>
                </c:pt>
                <c:pt idx="1">
                  <c:v>0.358061325420376</c:v>
                </c:pt>
                <c:pt idx="2">
                  <c:v>0.32047477744807112</c:v>
                </c:pt>
                <c:pt idx="3">
                  <c:v>4.1543026706231508E-2</c:v>
                </c:pt>
              </c:numCache>
            </c:numRef>
          </c:val>
        </c:ser>
        <c:dLbls>
          <c:showVal val="1"/>
        </c:dLbls>
        <c:gapWidth val="75"/>
        <c:axId val="101651200"/>
        <c:axId val="101652736"/>
      </c:barChart>
      <c:catAx>
        <c:axId val="101651200"/>
        <c:scaling>
          <c:orientation val="minMax"/>
        </c:scaling>
        <c:axPos val="b"/>
        <c:majorTickMark val="none"/>
        <c:tickLblPos val="nextTo"/>
        <c:txPr>
          <a:bodyPr/>
          <a:lstStyle/>
          <a:p>
            <a:pPr>
              <a:defRPr baseline="0">
                <a:latin typeface="Calibri" pitchFamily="34" charset="0"/>
              </a:defRPr>
            </a:pPr>
            <a:endParaRPr lang="fr-FR"/>
          </a:p>
        </c:txPr>
        <c:crossAx val="101652736"/>
        <c:crosses val="autoZero"/>
        <c:auto val="1"/>
        <c:lblAlgn val="ctr"/>
        <c:lblOffset val="100"/>
      </c:catAx>
      <c:valAx>
        <c:axId val="101652736"/>
        <c:scaling>
          <c:orientation val="minMax"/>
          <c:min val="0"/>
        </c:scaling>
        <c:delete val="1"/>
        <c:axPos val="l"/>
        <c:numFmt formatCode="0.00%" sourceLinked="1"/>
        <c:majorTickMark val="none"/>
        <c:tickLblPos val="none"/>
        <c:crossAx val="101651200"/>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0.77613412228796796</c:v>
                </c:pt>
                <c:pt idx="1">
                  <c:v>0.22386587771203201</c:v>
                </c:pt>
              </c:numCache>
            </c:numRef>
          </c:val>
        </c:ser>
        <c:dLbls>
          <c:showVal val="1"/>
        </c:dLbls>
        <c:gapWidth val="75"/>
        <c:axId val="101861632"/>
        <c:axId val="101867520"/>
      </c:barChart>
      <c:catAx>
        <c:axId val="101861632"/>
        <c:scaling>
          <c:orientation val="minMax"/>
        </c:scaling>
        <c:axPos val="b"/>
        <c:majorTickMark val="none"/>
        <c:tickLblPos val="nextTo"/>
        <c:txPr>
          <a:bodyPr/>
          <a:lstStyle/>
          <a:p>
            <a:pPr>
              <a:defRPr baseline="0">
                <a:latin typeface="Calibri" pitchFamily="34" charset="0"/>
              </a:defRPr>
            </a:pPr>
            <a:endParaRPr lang="fr-FR"/>
          </a:p>
        </c:txPr>
        <c:crossAx val="101867520"/>
        <c:crosses val="autoZero"/>
        <c:auto val="1"/>
        <c:lblAlgn val="ctr"/>
        <c:lblOffset val="100"/>
      </c:catAx>
      <c:valAx>
        <c:axId val="101867520"/>
        <c:scaling>
          <c:orientation val="minMax"/>
          <c:min val="0"/>
        </c:scaling>
        <c:delete val="1"/>
        <c:axPos val="l"/>
        <c:numFmt formatCode="0.00%" sourceLinked="1"/>
        <c:majorTickMark val="none"/>
        <c:tickLblPos val="none"/>
        <c:crossAx val="101861632"/>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0.75246548323471407</c:v>
                </c:pt>
                <c:pt idx="1">
                  <c:v>0.24753451676528601</c:v>
                </c:pt>
              </c:numCache>
            </c:numRef>
          </c:val>
        </c:ser>
        <c:dLbls>
          <c:showVal val="1"/>
        </c:dLbls>
        <c:gapWidth val="75"/>
        <c:axId val="101916032"/>
        <c:axId val="101917824"/>
      </c:barChart>
      <c:catAx>
        <c:axId val="101916032"/>
        <c:scaling>
          <c:orientation val="minMax"/>
        </c:scaling>
        <c:axPos val="b"/>
        <c:majorTickMark val="none"/>
        <c:tickLblPos val="nextTo"/>
        <c:txPr>
          <a:bodyPr/>
          <a:lstStyle/>
          <a:p>
            <a:pPr>
              <a:defRPr baseline="0">
                <a:latin typeface="Calibri" pitchFamily="34" charset="0"/>
              </a:defRPr>
            </a:pPr>
            <a:endParaRPr lang="fr-FR"/>
          </a:p>
        </c:txPr>
        <c:crossAx val="101917824"/>
        <c:crosses val="autoZero"/>
        <c:auto val="1"/>
        <c:lblAlgn val="ctr"/>
        <c:lblOffset val="100"/>
      </c:catAx>
      <c:valAx>
        <c:axId val="101917824"/>
        <c:scaling>
          <c:orientation val="minMax"/>
          <c:min val="0"/>
        </c:scaling>
        <c:delete val="1"/>
        <c:axPos val="l"/>
        <c:numFmt formatCode="0.00%" sourceLinked="1"/>
        <c:majorTickMark val="none"/>
        <c:tickLblPos val="none"/>
        <c:crossAx val="101916032"/>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0.24487179487179503</c:v>
                </c:pt>
                <c:pt idx="1">
                  <c:v>0.75512820512820511</c:v>
                </c:pt>
              </c:numCache>
            </c:numRef>
          </c:val>
        </c:ser>
        <c:dLbls>
          <c:showVal val="1"/>
        </c:dLbls>
        <c:gapWidth val="75"/>
        <c:axId val="101806848"/>
        <c:axId val="101808384"/>
      </c:barChart>
      <c:catAx>
        <c:axId val="101806848"/>
        <c:scaling>
          <c:orientation val="minMax"/>
        </c:scaling>
        <c:axPos val="b"/>
        <c:majorTickMark val="none"/>
        <c:tickLblPos val="nextTo"/>
        <c:txPr>
          <a:bodyPr/>
          <a:lstStyle/>
          <a:p>
            <a:pPr>
              <a:defRPr baseline="0">
                <a:latin typeface="Calibri" pitchFamily="34" charset="0"/>
              </a:defRPr>
            </a:pPr>
            <a:endParaRPr lang="fr-FR"/>
          </a:p>
        </c:txPr>
        <c:crossAx val="101808384"/>
        <c:crosses val="autoZero"/>
        <c:auto val="1"/>
        <c:lblAlgn val="ctr"/>
        <c:lblOffset val="100"/>
      </c:catAx>
      <c:valAx>
        <c:axId val="101808384"/>
        <c:scaling>
          <c:orientation val="minMax"/>
          <c:min val="0"/>
        </c:scaling>
        <c:delete val="1"/>
        <c:axPos val="l"/>
        <c:numFmt formatCode="0.00%" sourceLinked="1"/>
        <c:majorTickMark val="none"/>
        <c:tickLblPos val="none"/>
        <c:crossAx val="101806848"/>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Feuil1!$A$2:$A$4</c:f>
              <c:strCache>
                <c:ptCount val="3"/>
                <c:pt idx="0">
                  <c:v>Non</c:v>
                </c:pt>
                <c:pt idx="1">
                  <c:v>Oui et mon activité était en rapport avec la pratique juridique</c:v>
                </c:pt>
                <c:pt idx="2">
                  <c:v>Oui et mon activité n'était pas en rapport avec la pratique juridique</c:v>
                </c:pt>
              </c:strCache>
            </c:strRef>
          </c:cat>
          <c:val>
            <c:numRef>
              <c:f>Feuil1!$B$2:$B$4</c:f>
              <c:numCache>
                <c:formatCode>0.00%</c:formatCode>
                <c:ptCount val="3"/>
                <c:pt idx="0">
                  <c:v>0.74463738508682298</c:v>
                </c:pt>
                <c:pt idx="1">
                  <c:v>0.18488253319714004</c:v>
                </c:pt>
                <c:pt idx="2">
                  <c:v>7.0480081716036813E-2</c:v>
                </c:pt>
              </c:numCache>
            </c:numRef>
          </c:val>
        </c:ser>
        <c:dLbls>
          <c:showVal val="1"/>
        </c:dLbls>
        <c:gapWidth val="75"/>
        <c:axId val="87684224"/>
        <c:axId val="87685760"/>
      </c:barChart>
      <c:catAx>
        <c:axId val="87684224"/>
        <c:scaling>
          <c:orientation val="minMax"/>
        </c:scaling>
        <c:axPos val="b"/>
        <c:majorTickMark val="none"/>
        <c:tickLblPos val="nextTo"/>
        <c:txPr>
          <a:bodyPr/>
          <a:lstStyle/>
          <a:p>
            <a:pPr>
              <a:defRPr baseline="0">
                <a:latin typeface="Calibri" pitchFamily="34" charset="0"/>
              </a:defRPr>
            </a:pPr>
            <a:endParaRPr lang="fr-FR"/>
          </a:p>
        </c:txPr>
        <c:crossAx val="87685760"/>
        <c:crosses val="autoZero"/>
        <c:auto val="1"/>
        <c:lblAlgn val="ctr"/>
        <c:lblOffset val="100"/>
      </c:catAx>
      <c:valAx>
        <c:axId val="87685760"/>
        <c:scaling>
          <c:orientation val="minMax"/>
          <c:max val="1"/>
          <c:min val="0"/>
        </c:scaling>
        <c:delete val="1"/>
        <c:axPos val="l"/>
        <c:numFmt formatCode="0.00%" sourceLinked="1"/>
        <c:majorTickMark val="none"/>
        <c:tickLblPos val="none"/>
        <c:crossAx val="87684224"/>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Feuil1!$A$2:$A$4</c:f>
              <c:strCache>
                <c:ptCount val="3"/>
                <c:pt idx="0">
                  <c:v>Oui</c:v>
                </c:pt>
                <c:pt idx="1">
                  <c:v>Non, je n'en ai pas eu besoin</c:v>
                </c:pt>
                <c:pt idx="2">
                  <c:v>Non, j'en aurais pourtant eu besoin</c:v>
                </c:pt>
              </c:strCache>
            </c:strRef>
          </c:cat>
          <c:val>
            <c:numRef>
              <c:f>Feuil1!$B$2:$B$4</c:f>
              <c:numCache>
                <c:formatCode>0.00%</c:formatCode>
                <c:ptCount val="3"/>
                <c:pt idx="0">
                  <c:v>9.7472924187725601E-2</c:v>
                </c:pt>
                <c:pt idx="1">
                  <c:v>0.71841155234657117</c:v>
                </c:pt>
                <c:pt idx="2">
                  <c:v>0.18411552346570401</c:v>
                </c:pt>
              </c:numCache>
            </c:numRef>
          </c:val>
        </c:ser>
        <c:dLbls>
          <c:showVal val="1"/>
        </c:dLbls>
        <c:gapWidth val="75"/>
        <c:axId val="86108032"/>
        <c:axId val="86109568"/>
      </c:barChart>
      <c:catAx>
        <c:axId val="86108032"/>
        <c:scaling>
          <c:orientation val="minMax"/>
        </c:scaling>
        <c:axPos val="b"/>
        <c:majorTickMark val="none"/>
        <c:tickLblPos val="nextTo"/>
        <c:txPr>
          <a:bodyPr/>
          <a:lstStyle/>
          <a:p>
            <a:pPr>
              <a:defRPr baseline="0">
                <a:latin typeface="Calibri" pitchFamily="34" charset="0"/>
              </a:defRPr>
            </a:pPr>
            <a:endParaRPr lang="fr-FR"/>
          </a:p>
        </c:txPr>
        <c:crossAx val="86109568"/>
        <c:crosses val="autoZero"/>
        <c:auto val="1"/>
        <c:lblAlgn val="ctr"/>
        <c:lblOffset val="100"/>
      </c:catAx>
      <c:valAx>
        <c:axId val="86109568"/>
        <c:scaling>
          <c:orientation val="minMax"/>
          <c:min val="0"/>
        </c:scaling>
        <c:delete val="1"/>
        <c:axPos val="l"/>
        <c:numFmt formatCode="0.00%" sourceLinked="1"/>
        <c:majorTickMark val="none"/>
        <c:tickLblPos val="none"/>
        <c:crossAx val="86108032"/>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0.92367399741267808</c:v>
                </c:pt>
                <c:pt idx="1">
                  <c:v>7.6326002587322112E-2</c:v>
                </c:pt>
              </c:numCache>
            </c:numRef>
          </c:val>
        </c:ser>
        <c:dLbls>
          <c:showVal val="1"/>
        </c:dLbls>
        <c:gapWidth val="75"/>
        <c:axId val="102001664"/>
        <c:axId val="102023936"/>
      </c:barChart>
      <c:catAx>
        <c:axId val="102001664"/>
        <c:scaling>
          <c:orientation val="minMax"/>
        </c:scaling>
        <c:axPos val="b"/>
        <c:majorTickMark val="none"/>
        <c:tickLblPos val="nextTo"/>
        <c:txPr>
          <a:bodyPr/>
          <a:lstStyle/>
          <a:p>
            <a:pPr>
              <a:defRPr baseline="0">
                <a:latin typeface="Calibri" pitchFamily="34" charset="0"/>
              </a:defRPr>
            </a:pPr>
            <a:endParaRPr lang="fr-FR"/>
          </a:p>
        </c:txPr>
        <c:crossAx val="102023936"/>
        <c:crosses val="autoZero"/>
        <c:auto val="1"/>
        <c:lblAlgn val="ctr"/>
        <c:lblOffset val="100"/>
      </c:catAx>
      <c:valAx>
        <c:axId val="102023936"/>
        <c:scaling>
          <c:orientation val="minMax"/>
          <c:min val="0"/>
        </c:scaling>
        <c:delete val="1"/>
        <c:axPos val="l"/>
        <c:numFmt formatCode="0.00%" sourceLinked="1"/>
        <c:majorTickMark val="none"/>
        <c:tickLblPos val="none"/>
        <c:crossAx val="102001664"/>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Feuil1!$A$2:$A$5</c:f>
              <c:strCache>
                <c:ptCount val="4"/>
                <c:pt idx="0">
                  <c:v>Non</c:v>
                </c:pt>
                <c:pt idx="1">
                  <c:v>Oui, au tarif stagiaire (~450€)</c:v>
                </c:pt>
                <c:pt idx="2">
                  <c:v>Oui, moins que le tarif stagiaire</c:v>
                </c:pt>
                <c:pt idx="3">
                  <c:v>Oui, plus que le tarif stagiaire</c:v>
                </c:pt>
              </c:strCache>
            </c:strRef>
          </c:cat>
          <c:val>
            <c:numRef>
              <c:f>Feuil1!$B$2:$B$5</c:f>
              <c:numCache>
                <c:formatCode>0.00%</c:formatCode>
                <c:ptCount val="4"/>
                <c:pt idx="0">
                  <c:v>0.37564102564102597</c:v>
                </c:pt>
                <c:pt idx="1">
                  <c:v>0.22435897435897398</c:v>
                </c:pt>
                <c:pt idx="2">
                  <c:v>5.6410256410256404E-2</c:v>
                </c:pt>
                <c:pt idx="3">
                  <c:v>0.34358974358974409</c:v>
                </c:pt>
              </c:numCache>
            </c:numRef>
          </c:val>
        </c:ser>
        <c:dLbls>
          <c:showVal val="1"/>
        </c:dLbls>
        <c:gapWidth val="75"/>
        <c:axId val="102207872"/>
        <c:axId val="102209408"/>
      </c:barChart>
      <c:catAx>
        <c:axId val="102207872"/>
        <c:scaling>
          <c:orientation val="minMax"/>
        </c:scaling>
        <c:axPos val="b"/>
        <c:majorTickMark val="none"/>
        <c:tickLblPos val="nextTo"/>
        <c:txPr>
          <a:bodyPr/>
          <a:lstStyle/>
          <a:p>
            <a:pPr>
              <a:defRPr baseline="0">
                <a:latin typeface="Calibri" pitchFamily="34" charset="0"/>
              </a:defRPr>
            </a:pPr>
            <a:endParaRPr lang="fr-FR"/>
          </a:p>
        </c:txPr>
        <c:crossAx val="102209408"/>
        <c:crosses val="autoZero"/>
        <c:auto val="1"/>
        <c:lblAlgn val="ctr"/>
        <c:lblOffset val="100"/>
      </c:catAx>
      <c:valAx>
        <c:axId val="102209408"/>
        <c:scaling>
          <c:orientation val="minMax"/>
          <c:min val="0"/>
        </c:scaling>
        <c:delete val="1"/>
        <c:axPos val="l"/>
        <c:numFmt formatCode="0.00%" sourceLinked="1"/>
        <c:majorTickMark val="none"/>
        <c:tickLblPos val="none"/>
        <c:crossAx val="102207872"/>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0.53353057199210985</c:v>
                </c:pt>
                <c:pt idx="1">
                  <c:v>0.46646942800789004</c:v>
                </c:pt>
              </c:numCache>
            </c:numRef>
          </c:val>
        </c:ser>
        <c:dLbls>
          <c:showVal val="1"/>
        </c:dLbls>
        <c:gapWidth val="75"/>
        <c:axId val="102271616"/>
        <c:axId val="102273408"/>
      </c:barChart>
      <c:catAx>
        <c:axId val="102271616"/>
        <c:scaling>
          <c:orientation val="minMax"/>
        </c:scaling>
        <c:axPos val="b"/>
        <c:majorTickMark val="none"/>
        <c:tickLblPos val="nextTo"/>
        <c:txPr>
          <a:bodyPr/>
          <a:lstStyle/>
          <a:p>
            <a:pPr>
              <a:defRPr baseline="0">
                <a:latin typeface="Calibri" pitchFamily="34" charset="0"/>
              </a:defRPr>
            </a:pPr>
            <a:endParaRPr lang="fr-FR"/>
          </a:p>
        </c:txPr>
        <c:crossAx val="102273408"/>
        <c:crosses val="autoZero"/>
        <c:auto val="1"/>
        <c:lblAlgn val="ctr"/>
        <c:lblOffset val="100"/>
      </c:catAx>
      <c:valAx>
        <c:axId val="102273408"/>
        <c:scaling>
          <c:orientation val="minMax"/>
          <c:min val="0"/>
        </c:scaling>
        <c:delete val="1"/>
        <c:axPos val="l"/>
        <c:numFmt formatCode="0.00%" sourceLinked="1"/>
        <c:majorTickMark val="none"/>
        <c:tickLblPos val="none"/>
        <c:crossAx val="102271616"/>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Feuil1!$A$2:$A$5</c:f>
              <c:strCache>
                <c:ptCount val="4"/>
                <c:pt idx="0">
                  <c:v>Insuffisante</c:v>
                </c:pt>
                <c:pt idx="1">
                  <c:v>Passable</c:v>
                </c:pt>
                <c:pt idx="2">
                  <c:v>Satisfaisante</c:v>
                </c:pt>
                <c:pt idx="3">
                  <c:v>Très satisfaisante</c:v>
                </c:pt>
              </c:strCache>
            </c:strRef>
          </c:cat>
          <c:val>
            <c:numRef>
              <c:f>Feuil1!$B$2:$B$5</c:f>
              <c:numCache>
                <c:formatCode>0.00%</c:formatCode>
                <c:ptCount val="4"/>
                <c:pt idx="0">
                  <c:v>0.30602171767028608</c:v>
                </c:pt>
                <c:pt idx="1">
                  <c:v>0.42744323790720606</c:v>
                </c:pt>
                <c:pt idx="2">
                  <c:v>0.25765054294175699</c:v>
                </c:pt>
                <c:pt idx="3">
                  <c:v>8.8845014807502429E-3</c:v>
                </c:pt>
              </c:numCache>
            </c:numRef>
          </c:val>
        </c:ser>
        <c:dLbls>
          <c:showVal val="1"/>
        </c:dLbls>
        <c:gapWidth val="75"/>
        <c:axId val="102354944"/>
        <c:axId val="102356480"/>
      </c:barChart>
      <c:catAx>
        <c:axId val="102354944"/>
        <c:scaling>
          <c:orientation val="minMax"/>
        </c:scaling>
        <c:axPos val="b"/>
        <c:majorTickMark val="none"/>
        <c:tickLblPos val="nextTo"/>
        <c:txPr>
          <a:bodyPr/>
          <a:lstStyle/>
          <a:p>
            <a:pPr>
              <a:defRPr baseline="0">
                <a:latin typeface="Calibri" pitchFamily="34" charset="0"/>
              </a:defRPr>
            </a:pPr>
            <a:endParaRPr lang="fr-FR"/>
          </a:p>
        </c:txPr>
        <c:crossAx val="102356480"/>
        <c:crosses val="autoZero"/>
        <c:auto val="1"/>
        <c:lblAlgn val="ctr"/>
        <c:lblOffset val="100"/>
      </c:catAx>
      <c:valAx>
        <c:axId val="102356480"/>
        <c:scaling>
          <c:orientation val="minMax"/>
          <c:min val="0"/>
        </c:scaling>
        <c:delete val="1"/>
        <c:axPos val="l"/>
        <c:numFmt formatCode="0.00%" sourceLinked="1"/>
        <c:majorTickMark val="none"/>
        <c:tickLblPos val="none"/>
        <c:crossAx val="102354944"/>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Feuil1!$A$2:$A$4</c:f>
              <c:strCache>
                <c:ptCount val="3"/>
                <c:pt idx="0">
                  <c:v>Oui</c:v>
                </c:pt>
                <c:pt idx="1">
                  <c:v>Non, j'ai effectué 2 stages</c:v>
                </c:pt>
                <c:pt idx="2">
                  <c:v>Non, j'ai effectué plus de 2 stages</c:v>
                </c:pt>
              </c:strCache>
            </c:strRef>
          </c:cat>
          <c:val>
            <c:numRef>
              <c:f>Feuil1!$B$2:$B$4</c:f>
              <c:numCache>
                <c:formatCode>0.00%</c:formatCode>
                <c:ptCount val="3"/>
                <c:pt idx="0">
                  <c:v>0.80478087649402419</c:v>
                </c:pt>
                <c:pt idx="1">
                  <c:v>0.11653386454183301</c:v>
                </c:pt>
                <c:pt idx="2">
                  <c:v>7.8685258964143426E-2</c:v>
                </c:pt>
              </c:numCache>
            </c:numRef>
          </c:val>
        </c:ser>
        <c:dLbls>
          <c:showVal val="1"/>
        </c:dLbls>
        <c:gapWidth val="75"/>
        <c:axId val="102516608"/>
        <c:axId val="102518144"/>
      </c:barChart>
      <c:catAx>
        <c:axId val="102516608"/>
        <c:scaling>
          <c:orientation val="minMax"/>
        </c:scaling>
        <c:axPos val="b"/>
        <c:majorTickMark val="none"/>
        <c:tickLblPos val="nextTo"/>
        <c:txPr>
          <a:bodyPr/>
          <a:lstStyle/>
          <a:p>
            <a:pPr>
              <a:defRPr baseline="0">
                <a:latin typeface="Calibri" pitchFamily="34" charset="0"/>
              </a:defRPr>
            </a:pPr>
            <a:endParaRPr lang="fr-FR"/>
          </a:p>
        </c:txPr>
        <c:crossAx val="102518144"/>
        <c:crosses val="autoZero"/>
        <c:auto val="1"/>
        <c:lblAlgn val="ctr"/>
        <c:lblOffset val="100"/>
      </c:catAx>
      <c:valAx>
        <c:axId val="102518144"/>
        <c:scaling>
          <c:orientation val="minMax"/>
          <c:min val="0"/>
        </c:scaling>
        <c:delete val="1"/>
        <c:axPos val="l"/>
        <c:numFmt formatCode="0.00%" sourceLinked="1"/>
        <c:majorTickMark val="none"/>
        <c:tickLblPos val="none"/>
        <c:crossAx val="102516608"/>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0.25542406311637106</c:v>
                </c:pt>
                <c:pt idx="1">
                  <c:v>0.74457593688362911</c:v>
                </c:pt>
              </c:numCache>
            </c:numRef>
          </c:val>
        </c:ser>
        <c:dLbls>
          <c:showVal val="1"/>
        </c:dLbls>
        <c:gapWidth val="75"/>
        <c:axId val="102538240"/>
        <c:axId val="102703872"/>
      </c:barChart>
      <c:catAx>
        <c:axId val="102538240"/>
        <c:scaling>
          <c:orientation val="minMax"/>
        </c:scaling>
        <c:axPos val="b"/>
        <c:majorTickMark val="none"/>
        <c:tickLblPos val="nextTo"/>
        <c:txPr>
          <a:bodyPr/>
          <a:lstStyle/>
          <a:p>
            <a:pPr>
              <a:defRPr baseline="0">
                <a:latin typeface="Calibri" pitchFamily="34" charset="0"/>
              </a:defRPr>
            </a:pPr>
            <a:endParaRPr lang="fr-FR"/>
          </a:p>
        </c:txPr>
        <c:crossAx val="102703872"/>
        <c:crosses val="autoZero"/>
        <c:auto val="1"/>
        <c:lblAlgn val="ctr"/>
        <c:lblOffset val="100"/>
      </c:catAx>
      <c:valAx>
        <c:axId val="102703872"/>
        <c:scaling>
          <c:orientation val="minMax"/>
          <c:min val="0"/>
        </c:scaling>
        <c:delete val="1"/>
        <c:axPos val="l"/>
        <c:numFmt formatCode="0.00%" sourceLinked="1"/>
        <c:majorTickMark val="none"/>
        <c:tickLblPos val="none"/>
        <c:crossAx val="102538240"/>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Feuil1!$A$2:$A$4</c:f>
              <c:strCache>
                <c:ptCount val="3"/>
                <c:pt idx="0">
                  <c:v>Oui</c:v>
                </c:pt>
                <c:pt idx="1">
                  <c:v>Non, je n'en ai pas eu besoin</c:v>
                </c:pt>
                <c:pt idx="2">
                  <c:v>Non, j'en aurais pourtant eu besoin</c:v>
                </c:pt>
              </c:strCache>
            </c:strRef>
          </c:cat>
          <c:val>
            <c:numRef>
              <c:f>Feuil1!$B$2:$B$4</c:f>
              <c:numCache>
                <c:formatCode>0.00%</c:formatCode>
                <c:ptCount val="3"/>
                <c:pt idx="0">
                  <c:v>0.18361581920903999</c:v>
                </c:pt>
                <c:pt idx="1">
                  <c:v>0.64265536723163907</c:v>
                </c:pt>
                <c:pt idx="2">
                  <c:v>0.17372881355932204</c:v>
                </c:pt>
              </c:numCache>
            </c:numRef>
          </c:val>
        </c:ser>
        <c:dLbls>
          <c:showVal val="1"/>
        </c:dLbls>
        <c:gapWidth val="75"/>
        <c:axId val="102449536"/>
        <c:axId val="102451072"/>
      </c:barChart>
      <c:catAx>
        <c:axId val="102449536"/>
        <c:scaling>
          <c:orientation val="minMax"/>
        </c:scaling>
        <c:axPos val="b"/>
        <c:majorTickMark val="none"/>
        <c:tickLblPos val="nextTo"/>
        <c:txPr>
          <a:bodyPr/>
          <a:lstStyle/>
          <a:p>
            <a:pPr>
              <a:defRPr baseline="0">
                <a:latin typeface="Calibri" pitchFamily="34" charset="0"/>
              </a:defRPr>
            </a:pPr>
            <a:endParaRPr lang="fr-FR"/>
          </a:p>
        </c:txPr>
        <c:crossAx val="102451072"/>
        <c:crosses val="autoZero"/>
        <c:auto val="1"/>
        <c:lblAlgn val="ctr"/>
        <c:lblOffset val="100"/>
      </c:catAx>
      <c:valAx>
        <c:axId val="102451072"/>
        <c:scaling>
          <c:orientation val="minMax"/>
          <c:min val="0"/>
        </c:scaling>
        <c:delete val="1"/>
        <c:axPos val="l"/>
        <c:numFmt formatCode="0.00%" sourceLinked="1"/>
        <c:majorTickMark val="none"/>
        <c:tickLblPos val="none"/>
        <c:crossAx val="102449536"/>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Feuil1!$A$2:$A$4</c:f>
              <c:strCache>
                <c:ptCount val="3"/>
                <c:pt idx="0">
                  <c:v>Non</c:v>
                </c:pt>
                <c:pt idx="1">
                  <c:v>Oui, mais  c’était un choix personnel</c:v>
                </c:pt>
                <c:pt idx="2">
                  <c:v>Oui, c’était plus simple pour trouver un stage</c:v>
                </c:pt>
              </c:strCache>
            </c:strRef>
          </c:cat>
          <c:val>
            <c:numRef>
              <c:f>Feuil1!$B$2:$B$4</c:f>
              <c:numCache>
                <c:formatCode>0.00%</c:formatCode>
                <c:ptCount val="3"/>
                <c:pt idx="0">
                  <c:v>0.65737051792828716</c:v>
                </c:pt>
                <c:pt idx="1">
                  <c:v>0.23306772908366499</c:v>
                </c:pt>
                <c:pt idx="2">
                  <c:v>0.10956175298804803</c:v>
                </c:pt>
              </c:numCache>
            </c:numRef>
          </c:val>
        </c:ser>
        <c:dLbls>
          <c:showVal val="1"/>
        </c:dLbls>
        <c:gapWidth val="75"/>
        <c:axId val="102786560"/>
        <c:axId val="102788096"/>
      </c:barChart>
      <c:catAx>
        <c:axId val="102786560"/>
        <c:scaling>
          <c:orientation val="minMax"/>
        </c:scaling>
        <c:axPos val="b"/>
        <c:majorTickMark val="none"/>
        <c:tickLblPos val="nextTo"/>
        <c:txPr>
          <a:bodyPr/>
          <a:lstStyle/>
          <a:p>
            <a:pPr>
              <a:defRPr baseline="0">
                <a:latin typeface="Calibri" pitchFamily="34" charset="0"/>
              </a:defRPr>
            </a:pPr>
            <a:endParaRPr lang="fr-FR"/>
          </a:p>
        </c:txPr>
        <c:crossAx val="102788096"/>
        <c:crosses val="autoZero"/>
        <c:auto val="1"/>
        <c:lblAlgn val="ctr"/>
        <c:lblOffset val="100"/>
      </c:catAx>
      <c:valAx>
        <c:axId val="102788096"/>
        <c:scaling>
          <c:orientation val="minMax"/>
          <c:min val="0"/>
        </c:scaling>
        <c:delete val="1"/>
        <c:axPos val="l"/>
        <c:numFmt formatCode="0.00%" sourceLinked="1"/>
        <c:majorTickMark val="none"/>
        <c:tickLblPos val="none"/>
        <c:crossAx val="102786560"/>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Feuil1!$A$2:$A$4</c:f>
              <c:strCache>
                <c:ptCount val="3"/>
                <c:pt idx="0">
                  <c:v>Non</c:v>
                </c:pt>
                <c:pt idx="1">
                  <c:v>Oui, au sein de l'UE</c:v>
                </c:pt>
                <c:pt idx="2">
                  <c:v>Oui, en dehors de l'UE</c:v>
                </c:pt>
              </c:strCache>
            </c:strRef>
          </c:cat>
          <c:val>
            <c:numRef>
              <c:f>Feuil1!$B$2:$B$4</c:f>
              <c:numCache>
                <c:formatCode>0.00%</c:formatCode>
                <c:ptCount val="3"/>
                <c:pt idx="0">
                  <c:v>0.86489151873767312</c:v>
                </c:pt>
                <c:pt idx="1">
                  <c:v>6.9033530571992116E-2</c:v>
                </c:pt>
                <c:pt idx="2">
                  <c:v>6.6074950690335296E-2</c:v>
                </c:pt>
              </c:numCache>
            </c:numRef>
          </c:val>
        </c:ser>
        <c:dLbls>
          <c:showVal val="1"/>
        </c:dLbls>
        <c:gapWidth val="75"/>
        <c:axId val="102853248"/>
        <c:axId val="102871424"/>
      </c:barChart>
      <c:catAx>
        <c:axId val="102853248"/>
        <c:scaling>
          <c:orientation val="minMax"/>
        </c:scaling>
        <c:axPos val="b"/>
        <c:majorTickMark val="none"/>
        <c:tickLblPos val="nextTo"/>
        <c:txPr>
          <a:bodyPr/>
          <a:lstStyle/>
          <a:p>
            <a:pPr>
              <a:defRPr baseline="0">
                <a:latin typeface="Calibri" pitchFamily="34" charset="0"/>
              </a:defRPr>
            </a:pPr>
            <a:endParaRPr lang="fr-FR"/>
          </a:p>
        </c:txPr>
        <c:crossAx val="102871424"/>
        <c:crosses val="autoZero"/>
        <c:auto val="1"/>
        <c:lblAlgn val="ctr"/>
        <c:lblOffset val="100"/>
      </c:catAx>
      <c:valAx>
        <c:axId val="102871424"/>
        <c:scaling>
          <c:orientation val="minMax"/>
          <c:min val="0"/>
        </c:scaling>
        <c:delete val="1"/>
        <c:axPos val="l"/>
        <c:numFmt formatCode="0.00%" sourceLinked="1"/>
        <c:majorTickMark val="none"/>
        <c:tickLblPos val="none"/>
        <c:crossAx val="102853248"/>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 </c:v>
                </c:pt>
                <c:pt idx="1">
                  <c:v>Non</c:v>
                </c:pt>
              </c:strCache>
            </c:strRef>
          </c:cat>
          <c:val>
            <c:numRef>
              <c:f>Feuil1!$B$2:$B$3</c:f>
              <c:numCache>
                <c:formatCode>0.00%</c:formatCode>
                <c:ptCount val="2"/>
                <c:pt idx="0">
                  <c:v>6.5153010858835098E-2</c:v>
                </c:pt>
                <c:pt idx="1">
                  <c:v>0.93484698914116493</c:v>
                </c:pt>
              </c:numCache>
            </c:numRef>
          </c:val>
        </c:ser>
        <c:dLbls>
          <c:showVal val="1"/>
        </c:dLbls>
        <c:gapWidth val="75"/>
        <c:axId val="78960896"/>
        <c:axId val="78962688"/>
      </c:barChart>
      <c:catAx>
        <c:axId val="78960896"/>
        <c:scaling>
          <c:orientation val="minMax"/>
        </c:scaling>
        <c:axPos val="b"/>
        <c:majorTickMark val="none"/>
        <c:tickLblPos val="nextTo"/>
        <c:txPr>
          <a:bodyPr/>
          <a:lstStyle/>
          <a:p>
            <a:pPr>
              <a:defRPr baseline="0">
                <a:latin typeface="Calibri" pitchFamily="34" charset="0"/>
              </a:defRPr>
            </a:pPr>
            <a:endParaRPr lang="fr-FR"/>
          </a:p>
        </c:txPr>
        <c:crossAx val="78962688"/>
        <c:crosses val="autoZero"/>
        <c:auto val="1"/>
        <c:lblAlgn val="ctr"/>
        <c:lblOffset val="100"/>
      </c:catAx>
      <c:valAx>
        <c:axId val="78962688"/>
        <c:scaling>
          <c:orientation val="minMax"/>
          <c:max val="1"/>
          <c:min val="0"/>
        </c:scaling>
        <c:delete val="1"/>
        <c:axPos val="l"/>
        <c:numFmt formatCode="0.00%" sourceLinked="1"/>
        <c:majorTickMark val="none"/>
        <c:tickLblPos val="none"/>
        <c:crossAx val="78960896"/>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Feuil1!$A$2:$A$9</c:f>
              <c:strCache>
                <c:ptCount val="8"/>
                <c:pt idx="0">
                  <c:v>Juridiction</c:v>
                </c:pt>
                <c:pt idx="1">
                  <c:v>Entreprise</c:v>
                </c:pt>
                <c:pt idx="2">
                  <c:v>Association</c:v>
                </c:pt>
                <c:pt idx="3">
                  <c:v>Administration</c:v>
                </c:pt>
                <c:pt idx="4">
                  <c:v>Acteur judiciaire</c:v>
                </c:pt>
                <c:pt idx="5">
                  <c:v>Master </c:v>
                </c:pt>
                <c:pt idx="6">
                  <c:v>Cabinet d'avocat</c:v>
                </c:pt>
                <c:pt idx="7">
                  <c:v>Autre</c:v>
                </c:pt>
              </c:strCache>
            </c:strRef>
          </c:cat>
          <c:val>
            <c:numRef>
              <c:f>Feuil1!$B$2:$B$9</c:f>
              <c:numCache>
                <c:formatCode>0.00%</c:formatCode>
                <c:ptCount val="8"/>
                <c:pt idx="0">
                  <c:v>0.16764459346186103</c:v>
                </c:pt>
                <c:pt idx="1">
                  <c:v>0.30678960603520505</c:v>
                </c:pt>
                <c:pt idx="2">
                  <c:v>9.9748533109807191E-2</c:v>
                </c:pt>
                <c:pt idx="3">
                  <c:v>0.10980720871751902</c:v>
                </c:pt>
                <c:pt idx="4">
                  <c:v>5.6999161777032702E-2</c:v>
                </c:pt>
                <c:pt idx="5">
                  <c:v>0.10645431684828201</c:v>
                </c:pt>
                <c:pt idx="6">
                  <c:v>7.0410729253981619E-2</c:v>
                </c:pt>
                <c:pt idx="7">
                  <c:v>8.2145850796311828E-2</c:v>
                </c:pt>
              </c:numCache>
            </c:numRef>
          </c:val>
        </c:ser>
        <c:dLbls>
          <c:showVal val="1"/>
        </c:dLbls>
        <c:gapWidth val="75"/>
        <c:axId val="102932480"/>
        <c:axId val="102934016"/>
      </c:barChart>
      <c:catAx>
        <c:axId val="102932480"/>
        <c:scaling>
          <c:orientation val="minMax"/>
        </c:scaling>
        <c:axPos val="b"/>
        <c:majorTickMark val="none"/>
        <c:tickLblPos val="nextTo"/>
        <c:txPr>
          <a:bodyPr/>
          <a:lstStyle/>
          <a:p>
            <a:pPr>
              <a:defRPr baseline="0">
                <a:latin typeface="Calibri" pitchFamily="34" charset="0"/>
              </a:defRPr>
            </a:pPr>
            <a:endParaRPr lang="fr-FR"/>
          </a:p>
        </c:txPr>
        <c:crossAx val="102934016"/>
        <c:crosses val="autoZero"/>
        <c:auto val="1"/>
        <c:lblAlgn val="ctr"/>
        <c:lblOffset val="100"/>
      </c:catAx>
      <c:valAx>
        <c:axId val="102934016"/>
        <c:scaling>
          <c:orientation val="minMax"/>
          <c:min val="0"/>
        </c:scaling>
        <c:delete val="1"/>
        <c:axPos val="l"/>
        <c:numFmt formatCode="0.00%" sourceLinked="1"/>
        <c:majorTickMark val="none"/>
        <c:tickLblPos val="none"/>
        <c:crossAx val="102932480"/>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Feuil1!$A$2:$A$4</c:f>
              <c:strCache>
                <c:ptCount val="3"/>
                <c:pt idx="0">
                  <c:v>Non</c:v>
                </c:pt>
                <c:pt idx="1">
                  <c:v>Oui, au tarif stagiaire (~450€)</c:v>
                </c:pt>
                <c:pt idx="2">
                  <c:v>Oui, plus que le tarif stagiaire</c:v>
                </c:pt>
              </c:strCache>
            </c:strRef>
          </c:cat>
          <c:val>
            <c:numRef>
              <c:f>Feuil1!$B$2:$B$4</c:f>
              <c:numCache>
                <c:formatCode>0.00%</c:formatCode>
                <c:ptCount val="3"/>
                <c:pt idx="0">
                  <c:v>0.25450901803607195</c:v>
                </c:pt>
                <c:pt idx="1">
                  <c:v>0.40180360721442909</c:v>
                </c:pt>
                <c:pt idx="2">
                  <c:v>0.34368737474949906</c:v>
                </c:pt>
              </c:numCache>
            </c:numRef>
          </c:val>
        </c:ser>
        <c:dLbls>
          <c:showVal val="1"/>
        </c:dLbls>
        <c:gapWidth val="75"/>
        <c:axId val="103015552"/>
        <c:axId val="103017088"/>
      </c:barChart>
      <c:catAx>
        <c:axId val="103015552"/>
        <c:scaling>
          <c:orientation val="minMax"/>
        </c:scaling>
        <c:axPos val="b"/>
        <c:majorTickMark val="none"/>
        <c:tickLblPos val="nextTo"/>
        <c:txPr>
          <a:bodyPr/>
          <a:lstStyle/>
          <a:p>
            <a:pPr>
              <a:defRPr baseline="0">
                <a:latin typeface="Calibri" pitchFamily="34" charset="0"/>
              </a:defRPr>
            </a:pPr>
            <a:endParaRPr lang="fr-FR"/>
          </a:p>
        </c:txPr>
        <c:crossAx val="103017088"/>
        <c:crosses val="autoZero"/>
        <c:auto val="1"/>
        <c:lblAlgn val="ctr"/>
        <c:lblOffset val="100"/>
      </c:catAx>
      <c:valAx>
        <c:axId val="103017088"/>
        <c:scaling>
          <c:orientation val="minMax"/>
          <c:min val="0"/>
        </c:scaling>
        <c:delete val="1"/>
        <c:axPos val="l"/>
        <c:numFmt formatCode="0.00%" sourceLinked="1"/>
        <c:majorTickMark val="none"/>
        <c:tickLblPos val="none"/>
        <c:crossAx val="103015552"/>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Feuil1!$A$2:$A$4</c:f>
              <c:strCache>
                <c:ptCount val="3"/>
                <c:pt idx="0">
                  <c:v>Oui, totalement</c:v>
                </c:pt>
                <c:pt idx="1">
                  <c:v>Oui, partiellement</c:v>
                </c:pt>
                <c:pt idx="2">
                  <c:v>Non</c:v>
                </c:pt>
              </c:strCache>
            </c:strRef>
          </c:cat>
          <c:val>
            <c:numRef>
              <c:f>Feuil1!$B$2:$B$4</c:f>
              <c:numCache>
                <c:formatCode>0.00%</c:formatCode>
                <c:ptCount val="3"/>
                <c:pt idx="0">
                  <c:v>0.12623274161735701</c:v>
                </c:pt>
                <c:pt idx="1">
                  <c:v>0.30670611439842205</c:v>
                </c:pt>
                <c:pt idx="2">
                  <c:v>0.56706114398422092</c:v>
                </c:pt>
              </c:numCache>
            </c:numRef>
          </c:val>
        </c:ser>
        <c:dLbls>
          <c:showVal val="1"/>
        </c:dLbls>
        <c:gapWidth val="75"/>
        <c:axId val="103086336"/>
        <c:axId val="103100416"/>
      </c:barChart>
      <c:catAx>
        <c:axId val="103086336"/>
        <c:scaling>
          <c:orientation val="minMax"/>
        </c:scaling>
        <c:axPos val="b"/>
        <c:majorTickMark val="none"/>
        <c:tickLblPos val="nextTo"/>
        <c:txPr>
          <a:bodyPr/>
          <a:lstStyle/>
          <a:p>
            <a:pPr>
              <a:defRPr baseline="0">
                <a:latin typeface="Calibri" pitchFamily="34" charset="0"/>
              </a:defRPr>
            </a:pPr>
            <a:endParaRPr lang="fr-FR"/>
          </a:p>
        </c:txPr>
        <c:crossAx val="103100416"/>
        <c:crosses val="autoZero"/>
        <c:auto val="1"/>
        <c:lblAlgn val="ctr"/>
        <c:lblOffset val="100"/>
      </c:catAx>
      <c:valAx>
        <c:axId val="103100416"/>
        <c:scaling>
          <c:orientation val="minMax"/>
          <c:min val="0"/>
        </c:scaling>
        <c:delete val="1"/>
        <c:axPos val="l"/>
        <c:numFmt formatCode="0.00%" sourceLinked="1"/>
        <c:majorTickMark val="none"/>
        <c:tickLblPos val="none"/>
        <c:crossAx val="103086336"/>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0.86587771203155917</c:v>
                </c:pt>
                <c:pt idx="1">
                  <c:v>0.134122287968442</c:v>
                </c:pt>
              </c:numCache>
            </c:numRef>
          </c:val>
        </c:ser>
        <c:dLbls>
          <c:showVal val="1"/>
        </c:dLbls>
        <c:gapWidth val="75"/>
        <c:axId val="103107968"/>
        <c:axId val="103199872"/>
      </c:barChart>
      <c:catAx>
        <c:axId val="103107968"/>
        <c:scaling>
          <c:orientation val="minMax"/>
        </c:scaling>
        <c:axPos val="b"/>
        <c:majorTickMark val="none"/>
        <c:tickLblPos val="nextTo"/>
        <c:txPr>
          <a:bodyPr/>
          <a:lstStyle/>
          <a:p>
            <a:pPr>
              <a:defRPr baseline="0">
                <a:latin typeface="Calibri" pitchFamily="34" charset="0"/>
              </a:defRPr>
            </a:pPr>
            <a:endParaRPr lang="fr-FR"/>
          </a:p>
        </c:txPr>
        <c:crossAx val="103199872"/>
        <c:crosses val="autoZero"/>
        <c:auto val="1"/>
        <c:lblAlgn val="ctr"/>
        <c:lblOffset val="100"/>
      </c:catAx>
      <c:valAx>
        <c:axId val="103199872"/>
        <c:scaling>
          <c:orientation val="minMax"/>
          <c:min val="0"/>
        </c:scaling>
        <c:delete val="1"/>
        <c:axPos val="l"/>
        <c:numFmt formatCode="0.00%" sourceLinked="1"/>
        <c:majorTickMark val="none"/>
        <c:tickLblPos val="none"/>
        <c:crossAx val="103107968"/>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Feuil1!$A$2:$A$4</c:f>
              <c:strCache>
                <c:ptCount val="3"/>
                <c:pt idx="0">
                  <c:v>Indispensable, il doit rester obligatoire</c:v>
                </c:pt>
                <c:pt idx="1">
                  <c:v>Il devrait être facultatif</c:v>
                </c:pt>
                <c:pt idx="2">
                  <c:v>Il devrait être supprimé</c:v>
                </c:pt>
              </c:strCache>
            </c:strRef>
          </c:cat>
          <c:val>
            <c:numRef>
              <c:f>Feuil1!$B$2:$B$4</c:f>
              <c:numCache>
                <c:formatCode>0.00%</c:formatCode>
                <c:ptCount val="3"/>
                <c:pt idx="0">
                  <c:v>0.54655870445344101</c:v>
                </c:pt>
                <c:pt idx="1">
                  <c:v>0.37348178137651811</c:v>
                </c:pt>
                <c:pt idx="2">
                  <c:v>7.9959514170040491E-2</c:v>
                </c:pt>
              </c:numCache>
            </c:numRef>
          </c:val>
        </c:ser>
        <c:dLbls>
          <c:showVal val="1"/>
        </c:dLbls>
        <c:gapWidth val="75"/>
        <c:axId val="103240448"/>
        <c:axId val="103241984"/>
      </c:barChart>
      <c:catAx>
        <c:axId val="103240448"/>
        <c:scaling>
          <c:orientation val="minMax"/>
        </c:scaling>
        <c:axPos val="b"/>
        <c:majorTickMark val="none"/>
        <c:tickLblPos val="nextTo"/>
        <c:txPr>
          <a:bodyPr/>
          <a:lstStyle/>
          <a:p>
            <a:pPr>
              <a:defRPr baseline="0">
                <a:latin typeface="Calibri" pitchFamily="34" charset="0"/>
              </a:defRPr>
            </a:pPr>
            <a:endParaRPr lang="fr-FR"/>
          </a:p>
        </c:txPr>
        <c:crossAx val="103241984"/>
        <c:crosses val="autoZero"/>
        <c:auto val="1"/>
        <c:lblAlgn val="ctr"/>
        <c:lblOffset val="100"/>
      </c:catAx>
      <c:valAx>
        <c:axId val="103241984"/>
        <c:scaling>
          <c:orientation val="minMax"/>
          <c:min val="0"/>
        </c:scaling>
        <c:delete val="1"/>
        <c:axPos val="l"/>
        <c:numFmt formatCode="0.00%" sourceLinked="1"/>
        <c:majorTickMark val="none"/>
        <c:tickLblPos val="none"/>
        <c:crossAx val="103240448"/>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0.33004926108374411</c:v>
                </c:pt>
                <c:pt idx="1">
                  <c:v>0.66995073891625601</c:v>
                </c:pt>
              </c:numCache>
            </c:numRef>
          </c:val>
        </c:ser>
        <c:dLbls>
          <c:showVal val="1"/>
        </c:dLbls>
        <c:gapWidth val="75"/>
        <c:axId val="102693504"/>
        <c:axId val="103420288"/>
      </c:barChart>
      <c:catAx>
        <c:axId val="102693504"/>
        <c:scaling>
          <c:orientation val="minMax"/>
        </c:scaling>
        <c:axPos val="b"/>
        <c:majorTickMark val="none"/>
        <c:tickLblPos val="nextTo"/>
        <c:txPr>
          <a:bodyPr/>
          <a:lstStyle/>
          <a:p>
            <a:pPr>
              <a:defRPr baseline="0">
                <a:latin typeface="Calibri" pitchFamily="34" charset="0"/>
              </a:defRPr>
            </a:pPr>
            <a:endParaRPr lang="fr-FR"/>
          </a:p>
        </c:txPr>
        <c:crossAx val="103420288"/>
        <c:crosses val="autoZero"/>
        <c:auto val="1"/>
        <c:lblAlgn val="ctr"/>
        <c:lblOffset val="100"/>
      </c:catAx>
      <c:valAx>
        <c:axId val="103420288"/>
        <c:scaling>
          <c:orientation val="minMax"/>
          <c:min val="0"/>
        </c:scaling>
        <c:delete val="1"/>
        <c:axPos val="l"/>
        <c:numFmt formatCode="0.00%" sourceLinked="1"/>
        <c:majorTickMark val="none"/>
        <c:tickLblPos val="none"/>
        <c:crossAx val="102693504"/>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Feuil1!$A$2:$A$4</c:f>
              <c:strCache>
                <c:ptCount val="3"/>
                <c:pt idx="0">
                  <c:v>Oui</c:v>
                </c:pt>
                <c:pt idx="1">
                  <c:v>Non, je n'en ai pas eu besoin</c:v>
                </c:pt>
                <c:pt idx="2">
                  <c:v>Non, j'en aurais pourtant eu besoin</c:v>
                </c:pt>
              </c:strCache>
            </c:strRef>
          </c:cat>
          <c:val>
            <c:numRef>
              <c:f>Feuil1!$B$2:$B$4</c:f>
              <c:numCache>
                <c:formatCode>0.00%</c:formatCode>
                <c:ptCount val="3"/>
                <c:pt idx="0">
                  <c:v>7.7689243027888516E-2</c:v>
                </c:pt>
                <c:pt idx="1">
                  <c:v>0.70816733067729098</c:v>
                </c:pt>
                <c:pt idx="2">
                  <c:v>0.21414342629482103</c:v>
                </c:pt>
              </c:numCache>
            </c:numRef>
          </c:val>
        </c:ser>
        <c:dLbls>
          <c:showVal val="1"/>
        </c:dLbls>
        <c:gapWidth val="75"/>
        <c:axId val="103464960"/>
        <c:axId val="103466496"/>
      </c:barChart>
      <c:catAx>
        <c:axId val="103464960"/>
        <c:scaling>
          <c:orientation val="minMax"/>
        </c:scaling>
        <c:axPos val="b"/>
        <c:majorTickMark val="none"/>
        <c:tickLblPos val="nextTo"/>
        <c:txPr>
          <a:bodyPr/>
          <a:lstStyle/>
          <a:p>
            <a:pPr>
              <a:defRPr baseline="0">
                <a:latin typeface="Calibri" pitchFamily="34" charset="0"/>
              </a:defRPr>
            </a:pPr>
            <a:endParaRPr lang="fr-FR"/>
          </a:p>
        </c:txPr>
        <c:crossAx val="103466496"/>
        <c:crosses val="autoZero"/>
        <c:auto val="1"/>
        <c:lblAlgn val="ctr"/>
        <c:lblOffset val="100"/>
      </c:catAx>
      <c:valAx>
        <c:axId val="103466496"/>
        <c:scaling>
          <c:orientation val="minMax"/>
          <c:min val="0"/>
        </c:scaling>
        <c:delete val="1"/>
        <c:axPos val="l"/>
        <c:numFmt formatCode="0.00%" sourceLinked="1"/>
        <c:majorTickMark val="none"/>
        <c:tickLblPos val="none"/>
        <c:crossAx val="103464960"/>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0.92019704433497607</c:v>
                </c:pt>
                <c:pt idx="1">
                  <c:v>7.98029556650246E-2</c:v>
                </c:pt>
              </c:numCache>
            </c:numRef>
          </c:val>
        </c:ser>
        <c:dLbls>
          <c:showVal val="1"/>
        </c:dLbls>
        <c:gapWidth val="75"/>
        <c:axId val="103634048"/>
        <c:axId val="103635584"/>
      </c:barChart>
      <c:catAx>
        <c:axId val="103634048"/>
        <c:scaling>
          <c:orientation val="minMax"/>
        </c:scaling>
        <c:axPos val="b"/>
        <c:majorTickMark val="none"/>
        <c:tickLblPos val="nextTo"/>
        <c:txPr>
          <a:bodyPr/>
          <a:lstStyle/>
          <a:p>
            <a:pPr>
              <a:defRPr baseline="0">
                <a:latin typeface="Calibri" pitchFamily="34" charset="0"/>
              </a:defRPr>
            </a:pPr>
            <a:endParaRPr lang="fr-FR"/>
          </a:p>
        </c:txPr>
        <c:crossAx val="103635584"/>
        <c:crosses val="autoZero"/>
        <c:auto val="1"/>
        <c:lblAlgn val="ctr"/>
        <c:lblOffset val="100"/>
      </c:catAx>
      <c:valAx>
        <c:axId val="103635584"/>
        <c:scaling>
          <c:orientation val="minMax"/>
          <c:min val="0"/>
        </c:scaling>
        <c:delete val="1"/>
        <c:axPos val="l"/>
        <c:numFmt formatCode="0.00%" sourceLinked="1"/>
        <c:majorTickMark val="none"/>
        <c:tickLblPos val="none"/>
        <c:crossAx val="103634048"/>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Feuil1!$A$2:$A$4</c:f>
              <c:strCache>
                <c:ptCount val="3"/>
                <c:pt idx="0">
                  <c:v>Cabinet individuel</c:v>
                </c:pt>
                <c:pt idx="1">
                  <c:v>Entre 2 et 5 avocats</c:v>
                </c:pt>
                <c:pt idx="2">
                  <c:v>Plus de 5 avocats</c:v>
                </c:pt>
              </c:strCache>
            </c:strRef>
          </c:cat>
          <c:val>
            <c:numRef>
              <c:f>Feuil1!$B$2:$B$4</c:f>
              <c:numCache>
                <c:formatCode>0.00%</c:formatCode>
                <c:ptCount val="3"/>
                <c:pt idx="0">
                  <c:v>0.14876847290640405</c:v>
                </c:pt>
                <c:pt idx="1">
                  <c:v>0.32807881773399011</c:v>
                </c:pt>
                <c:pt idx="2">
                  <c:v>0.52315270935960589</c:v>
                </c:pt>
              </c:numCache>
            </c:numRef>
          </c:val>
        </c:ser>
        <c:dLbls>
          <c:showVal val="1"/>
        </c:dLbls>
        <c:gapWidth val="75"/>
        <c:axId val="103676160"/>
        <c:axId val="103559168"/>
      </c:barChart>
      <c:catAx>
        <c:axId val="103676160"/>
        <c:scaling>
          <c:orientation val="minMax"/>
        </c:scaling>
        <c:axPos val="b"/>
        <c:majorTickMark val="none"/>
        <c:tickLblPos val="nextTo"/>
        <c:txPr>
          <a:bodyPr/>
          <a:lstStyle/>
          <a:p>
            <a:pPr>
              <a:defRPr baseline="0">
                <a:latin typeface="Calibri" pitchFamily="34" charset="0"/>
              </a:defRPr>
            </a:pPr>
            <a:endParaRPr lang="fr-FR"/>
          </a:p>
        </c:txPr>
        <c:crossAx val="103559168"/>
        <c:crosses val="autoZero"/>
        <c:auto val="1"/>
        <c:lblAlgn val="ctr"/>
        <c:lblOffset val="100"/>
      </c:catAx>
      <c:valAx>
        <c:axId val="103559168"/>
        <c:scaling>
          <c:orientation val="minMax"/>
          <c:min val="0"/>
        </c:scaling>
        <c:delete val="1"/>
        <c:axPos val="l"/>
        <c:numFmt formatCode="0.00%" sourceLinked="1"/>
        <c:majorTickMark val="none"/>
        <c:tickLblPos val="none"/>
        <c:crossAx val="103676160"/>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0.33990147783251312</c:v>
                </c:pt>
                <c:pt idx="1">
                  <c:v>0.66009852216748821</c:v>
                </c:pt>
              </c:numCache>
            </c:numRef>
          </c:val>
        </c:ser>
        <c:dLbls>
          <c:showVal val="1"/>
        </c:dLbls>
        <c:gapWidth val="75"/>
        <c:axId val="103370112"/>
        <c:axId val="103380096"/>
      </c:barChart>
      <c:catAx>
        <c:axId val="103370112"/>
        <c:scaling>
          <c:orientation val="minMax"/>
        </c:scaling>
        <c:axPos val="b"/>
        <c:majorTickMark val="none"/>
        <c:tickLblPos val="nextTo"/>
        <c:txPr>
          <a:bodyPr/>
          <a:lstStyle/>
          <a:p>
            <a:pPr>
              <a:defRPr baseline="0">
                <a:latin typeface="Calibri" pitchFamily="34" charset="0"/>
              </a:defRPr>
            </a:pPr>
            <a:endParaRPr lang="fr-FR"/>
          </a:p>
        </c:txPr>
        <c:crossAx val="103380096"/>
        <c:crosses val="autoZero"/>
        <c:auto val="1"/>
        <c:lblAlgn val="ctr"/>
        <c:lblOffset val="100"/>
      </c:catAx>
      <c:valAx>
        <c:axId val="103380096"/>
        <c:scaling>
          <c:orientation val="minMax"/>
          <c:min val="0"/>
        </c:scaling>
        <c:delete val="1"/>
        <c:axPos val="l"/>
        <c:numFmt formatCode="0.00%" sourceLinked="1"/>
        <c:majorTickMark val="none"/>
        <c:tickLblPos val="none"/>
        <c:crossAx val="103370112"/>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Feuil1!$A$2:$A$8</c:f>
              <c:strCache>
                <c:ptCount val="7"/>
                <c:pt idx="0">
                  <c:v>Aucune aide</c:v>
                </c:pt>
                <c:pt idx="1">
                  <c:v>Bourse CNB</c:v>
                </c:pt>
                <c:pt idx="2">
                  <c:v>Bourse école</c:v>
                </c:pt>
                <c:pt idx="3">
                  <c:v>Aide du barreau</c:v>
                </c:pt>
                <c:pt idx="4">
                  <c:v>RSA</c:v>
                </c:pt>
                <c:pt idx="5">
                  <c:v>ASSEDIC</c:v>
                </c:pt>
                <c:pt idx="6">
                  <c:v>Autre</c:v>
                </c:pt>
              </c:strCache>
            </c:strRef>
          </c:cat>
          <c:val>
            <c:numRef>
              <c:f>Feuil1!$B$2:$B$8</c:f>
              <c:numCache>
                <c:formatCode>0.00%</c:formatCode>
                <c:ptCount val="7"/>
                <c:pt idx="0">
                  <c:v>0.80563654033041798</c:v>
                </c:pt>
                <c:pt idx="1">
                  <c:v>6.3168124392614197E-2</c:v>
                </c:pt>
                <c:pt idx="2">
                  <c:v>1.8464528668610303E-2</c:v>
                </c:pt>
                <c:pt idx="3">
                  <c:v>2.9154518950437304E-3</c:v>
                </c:pt>
                <c:pt idx="4">
                  <c:v>1.5549076773566605E-2</c:v>
                </c:pt>
                <c:pt idx="5">
                  <c:v>5.1506316812439293E-2</c:v>
                </c:pt>
                <c:pt idx="6">
                  <c:v>4.2759961127308115E-2</c:v>
                </c:pt>
              </c:numCache>
            </c:numRef>
          </c:val>
        </c:ser>
        <c:dLbls>
          <c:showVal val="1"/>
        </c:dLbls>
        <c:gapWidth val="75"/>
        <c:axId val="78970240"/>
        <c:axId val="87745664"/>
      </c:barChart>
      <c:catAx>
        <c:axId val="78970240"/>
        <c:scaling>
          <c:orientation val="minMax"/>
        </c:scaling>
        <c:axPos val="b"/>
        <c:majorTickMark val="none"/>
        <c:tickLblPos val="nextTo"/>
        <c:txPr>
          <a:bodyPr/>
          <a:lstStyle/>
          <a:p>
            <a:pPr>
              <a:defRPr baseline="0">
                <a:latin typeface="Calibri" pitchFamily="34" charset="0"/>
              </a:defRPr>
            </a:pPr>
            <a:endParaRPr lang="fr-FR"/>
          </a:p>
        </c:txPr>
        <c:crossAx val="87745664"/>
        <c:crosses val="autoZero"/>
        <c:auto val="1"/>
        <c:lblAlgn val="ctr"/>
        <c:lblOffset val="100"/>
      </c:catAx>
      <c:valAx>
        <c:axId val="87745664"/>
        <c:scaling>
          <c:orientation val="minMax"/>
          <c:max val="1"/>
          <c:min val="0"/>
        </c:scaling>
        <c:delete val="1"/>
        <c:axPos val="l"/>
        <c:numFmt formatCode="0.00%" sourceLinked="1"/>
        <c:majorTickMark val="none"/>
        <c:tickLblPos val="none"/>
        <c:crossAx val="78970240"/>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Feuil1!$A$2:$A$4</c:f>
              <c:strCache>
                <c:ptCount val="3"/>
                <c:pt idx="0">
                  <c:v>Suivi complet des dossiers</c:v>
                </c:pt>
                <c:pt idx="1">
                  <c:v>Actes éparses dans des dossiers</c:v>
                </c:pt>
                <c:pt idx="2">
                  <c:v>Principalement des recherches juridiques</c:v>
                </c:pt>
              </c:strCache>
            </c:strRef>
          </c:cat>
          <c:val>
            <c:numRef>
              <c:f>Feuil1!$B$2:$B$4</c:f>
              <c:numCache>
                <c:formatCode>0.00%</c:formatCode>
                <c:ptCount val="3"/>
                <c:pt idx="0">
                  <c:v>0.60654112983151598</c:v>
                </c:pt>
                <c:pt idx="1">
                  <c:v>0.29831516352824611</c:v>
                </c:pt>
                <c:pt idx="2">
                  <c:v>9.514370664023783E-2</c:v>
                </c:pt>
              </c:numCache>
            </c:numRef>
          </c:val>
        </c:ser>
        <c:dLbls>
          <c:showVal val="1"/>
        </c:dLbls>
        <c:gapWidth val="75"/>
        <c:axId val="103768832"/>
        <c:axId val="103770368"/>
      </c:barChart>
      <c:catAx>
        <c:axId val="103768832"/>
        <c:scaling>
          <c:orientation val="minMax"/>
        </c:scaling>
        <c:axPos val="b"/>
        <c:majorTickMark val="none"/>
        <c:tickLblPos val="nextTo"/>
        <c:txPr>
          <a:bodyPr/>
          <a:lstStyle/>
          <a:p>
            <a:pPr>
              <a:defRPr baseline="0">
                <a:latin typeface="Calibri" pitchFamily="34" charset="0"/>
              </a:defRPr>
            </a:pPr>
            <a:endParaRPr lang="fr-FR"/>
          </a:p>
        </c:txPr>
        <c:crossAx val="103770368"/>
        <c:crosses val="autoZero"/>
        <c:auto val="1"/>
        <c:lblAlgn val="ctr"/>
        <c:lblOffset val="100"/>
      </c:catAx>
      <c:valAx>
        <c:axId val="103770368"/>
        <c:scaling>
          <c:orientation val="minMax"/>
          <c:min val="0"/>
        </c:scaling>
        <c:delete val="1"/>
        <c:axPos val="l"/>
        <c:numFmt formatCode="0.00%" sourceLinked="1"/>
        <c:majorTickMark val="none"/>
        <c:tickLblPos val="none"/>
        <c:crossAx val="103768832"/>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0.33926805143422406</c:v>
                </c:pt>
                <c:pt idx="1">
                  <c:v>0.66073194856577722</c:v>
                </c:pt>
              </c:numCache>
            </c:numRef>
          </c:val>
        </c:ser>
        <c:dLbls>
          <c:showVal val="1"/>
        </c:dLbls>
        <c:gapWidth val="75"/>
        <c:axId val="103868288"/>
        <c:axId val="103869824"/>
      </c:barChart>
      <c:catAx>
        <c:axId val="103868288"/>
        <c:scaling>
          <c:orientation val="minMax"/>
        </c:scaling>
        <c:axPos val="b"/>
        <c:majorTickMark val="none"/>
        <c:tickLblPos val="nextTo"/>
        <c:txPr>
          <a:bodyPr/>
          <a:lstStyle/>
          <a:p>
            <a:pPr>
              <a:defRPr baseline="0">
                <a:latin typeface="Calibri" pitchFamily="34" charset="0"/>
              </a:defRPr>
            </a:pPr>
            <a:endParaRPr lang="fr-FR"/>
          </a:p>
        </c:txPr>
        <c:crossAx val="103869824"/>
        <c:crosses val="autoZero"/>
        <c:auto val="1"/>
        <c:lblAlgn val="ctr"/>
        <c:lblOffset val="100"/>
      </c:catAx>
      <c:valAx>
        <c:axId val="103869824"/>
        <c:scaling>
          <c:orientation val="minMax"/>
          <c:min val="0"/>
        </c:scaling>
        <c:delete val="1"/>
        <c:axPos val="l"/>
        <c:numFmt formatCode="0.00%" sourceLinked="1"/>
        <c:majorTickMark val="none"/>
        <c:tickLblPos val="none"/>
        <c:crossAx val="103868288"/>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Feuil1!$A$2:$A$5</c:f>
              <c:strCache>
                <c:ptCount val="4"/>
                <c:pt idx="0">
                  <c:v>Oui, très autonome</c:v>
                </c:pt>
                <c:pt idx="1">
                  <c:v>Oui, très encadré</c:v>
                </c:pt>
                <c:pt idx="2">
                  <c:v>Non, trop autonome</c:v>
                </c:pt>
                <c:pt idx="3">
                  <c:v>Non, trop encadré</c:v>
                </c:pt>
              </c:strCache>
            </c:strRef>
          </c:cat>
          <c:val>
            <c:numRef>
              <c:f>Feuil1!$B$2:$B$5</c:f>
              <c:numCache>
                <c:formatCode>0.00%</c:formatCode>
                <c:ptCount val="4"/>
                <c:pt idx="0">
                  <c:v>0.45342886386898712</c:v>
                </c:pt>
                <c:pt idx="1">
                  <c:v>0.33367451381781016</c:v>
                </c:pt>
                <c:pt idx="2">
                  <c:v>0.14841351074718503</c:v>
                </c:pt>
                <c:pt idx="3">
                  <c:v>6.4483111566018408E-2</c:v>
                </c:pt>
              </c:numCache>
            </c:numRef>
          </c:val>
        </c:ser>
        <c:dLbls>
          <c:showVal val="1"/>
        </c:dLbls>
        <c:gapWidth val="75"/>
        <c:axId val="103930880"/>
        <c:axId val="103936768"/>
      </c:barChart>
      <c:catAx>
        <c:axId val="103930880"/>
        <c:scaling>
          <c:orientation val="minMax"/>
        </c:scaling>
        <c:axPos val="b"/>
        <c:majorTickMark val="none"/>
        <c:tickLblPos val="nextTo"/>
        <c:txPr>
          <a:bodyPr/>
          <a:lstStyle/>
          <a:p>
            <a:pPr>
              <a:defRPr baseline="0">
                <a:latin typeface="Calibri" pitchFamily="34" charset="0"/>
              </a:defRPr>
            </a:pPr>
            <a:endParaRPr lang="fr-FR"/>
          </a:p>
        </c:txPr>
        <c:crossAx val="103936768"/>
        <c:crosses val="autoZero"/>
        <c:auto val="1"/>
        <c:lblAlgn val="ctr"/>
        <c:lblOffset val="100"/>
      </c:catAx>
      <c:valAx>
        <c:axId val="103936768"/>
        <c:scaling>
          <c:orientation val="minMax"/>
          <c:min val="0"/>
        </c:scaling>
        <c:delete val="1"/>
        <c:axPos val="l"/>
        <c:numFmt formatCode="0.00%" sourceLinked="1"/>
        <c:majorTickMark val="none"/>
        <c:tickLblPos val="none"/>
        <c:crossAx val="103930880"/>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0.51527093596059104</c:v>
                </c:pt>
                <c:pt idx="1">
                  <c:v>0.48472906403940907</c:v>
                </c:pt>
              </c:numCache>
            </c:numRef>
          </c:val>
        </c:ser>
        <c:dLbls>
          <c:showVal val="1"/>
        </c:dLbls>
        <c:gapWidth val="75"/>
        <c:axId val="104083840"/>
        <c:axId val="104085376"/>
      </c:barChart>
      <c:catAx>
        <c:axId val="104083840"/>
        <c:scaling>
          <c:orientation val="minMax"/>
        </c:scaling>
        <c:axPos val="b"/>
        <c:majorTickMark val="none"/>
        <c:tickLblPos val="nextTo"/>
        <c:txPr>
          <a:bodyPr/>
          <a:lstStyle/>
          <a:p>
            <a:pPr>
              <a:defRPr baseline="0">
                <a:latin typeface="Calibri" pitchFamily="34" charset="0"/>
              </a:defRPr>
            </a:pPr>
            <a:endParaRPr lang="fr-FR"/>
          </a:p>
        </c:txPr>
        <c:crossAx val="104085376"/>
        <c:crosses val="autoZero"/>
        <c:auto val="1"/>
        <c:lblAlgn val="ctr"/>
        <c:lblOffset val="100"/>
      </c:catAx>
      <c:valAx>
        <c:axId val="104085376"/>
        <c:scaling>
          <c:orientation val="minMax"/>
          <c:min val="0"/>
        </c:scaling>
        <c:delete val="1"/>
        <c:axPos val="l"/>
        <c:numFmt formatCode="0.00%" sourceLinked="1"/>
        <c:majorTickMark val="none"/>
        <c:tickLblPos val="none"/>
        <c:crossAx val="104083840"/>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Feuil1!$A$2:$A$5</c:f>
              <c:strCache>
                <c:ptCount val="4"/>
                <c:pt idx="0">
                  <c:v>Insuffisante</c:v>
                </c:pt>
                <c:pt idx="1">
                  <c:v>Passable</c:v>
                </c:pt>
                <c:pt idx="2">
                  <c:v>Satisfaisante</c:v>
                </c:pt>
                <c:pt idx="3">
                  <c:v>Très satisfaisante</c:v>
                </c:pt>
              </c:strCache>
            </c:strRef>
          </c:cat>
          <c:val>
            <c:numRef>
              <c:f>Feuil1!$B$2:$B$5</c:f>
              <c:numCache>
                <c:formatCode>0.00%</c:formatCode>
                <c:ptCount val="4"/>
                <c:pt idx="0">
                  <c:v>0.26931330472102999</c:v>
                </c:pt>
                <c:pt idx="1">
                  <c:v>0.41845493562231806</c:v>
                </c:pt>
                <c:pt idx="2">
                  <c:v>0.3015021459227471</c:v>
                </c:pt>
                <c:pt idx="3">
                  <c:v>1.0729613733905604E-2</c:v>
                </c:pt>
              </c:numCache>
            </c:numRef>
          </c:val>
        </c:ser>
        <c:dLbls>
          <c:showVal val="1"/>
        </c:dLbls>
        <c:gapWidth val="75"/>
        <c:axId val="104171776"/>
        <c:axId val="104177664"/>
      </c:barChart>
      <c:catAx>
        <c:axId val="104171776"/>
        <c:scaling>
          <c:orientation val="minMax"/>
        </c:scaling>
        <c:axPos val="b"/>
        <c:majorTickMark val="none"/>
        <c:tickLblPos val="nextTo"/>
        <c:txPr>
          <a:bodyPr/>
          <a:lstStyle/>
          <a:p>
            <a:pPr>
              <a:defRPr baseline="0">
                <a:latin typeface="Calibri" pitchFamily="34" charset="0"/>
              </a:defRPr>
            </a:pPr>
            <a:endParaRPr lang="fr-FR"/>
          </a:p>
        </c:txPr>
        <c:crossAx val="104177664"/>
        <c:crosses val="autoZero"/>
        <c:auto val="1"/>
        <c:lblAlgn val="ctr"/>
        <c:lblOffset val="100"/>
      </c:catAx>
      <c:valAx>
        <c:axId val="104177664"/>
        <c:scaling>
          <c:orientation val="minMax"/>
          <c:min val="0"/>
        </c:scaling>
        <c:delete val="1"/>
        <c:axPos val="l"/>
        <c:numFmt formatCode="0.00%" sourceLinked="1"/>
        <c:majorTickMark val="none"/>
        <c:tickLblPos val="none"/>
        <c:crossAx val="104171776"/>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Feuil1!$A$2:$A$4</c:f>
              <c:strCache>
                <c:ptCount val="3"/>
                <c:pt idx="0">
                  <c:v>Trop longue</c:v>
                </c:pt>
                <c:pt idx="1">
                  <c:v>Satisfaisante</c:v>
                </c:pt>
                <c:pt idx="2">
                  <c:v>Trop courte</c:v>
                </c:pt>
              </c:strCache>
            </c:strRef>
          </c:cat>
          <c:val>
            <c:numRef>
              <c:f>Feuil1!$B$2:$B$4</c:f>
              <c:numCache>
                <c:formatCode>0.00%</c:formatCode>
                <c:ptCount val="3"/>
                <c:pt idx="0">
                  <c:v>0.59328726554787792</c:v>
                </c:pt>
                <c:pt idx="1">
                  <c:v>0.3701875616979271</c:v>
                </c:pt>
                <c:pt idx="2">
                  <c:v>3.6525172754195506E-2</c:v>
                </c:pt>
              </c:numCache>
            </c:numRef>
          </c:val>
        </c:ser>
        <c:dLbls>
          <c:showVal val="1"/>
        </c:dLbls>
        <c:gapWidth val="75"/>
        <c:axId val="104185216"/>
        <c:axId val="104256640"/>
      </c:barChart>
      <c:catAx>
        <c:axId val="104185216"/>
        <c:scaling>
          <c:orientation val="minMax"/>
        </c:scaling>
        <c:axPos val="b"/>
        <c:majorTickMark val="none"/>
        <c:tickLblPos val="nextTo"/>
        <c:txPr>
          <a:bodyPr/>
          <a:lstStyle/>
          <a:p>
            <a:pPr>
              <a:defRPr baseline="0">
                <a:latin typeface="Calibri" pitchFamily="34" charset="0"/>
              </a:defRPr>
            </a:pPr>
            <a:endParaRPr lang="fr-FR"/>
          </a:p>
        </c:txPr>
        <c:crossAx val="104256640"/>
        <c:crosses val="autoZero"/>
        <c:auto val="1"/>
        <c:lblAlgn val="ctr"/>
        <c:lblOffset val="100"/>
      </c:catAx>
      <c:valAx>
        <c:axId val="104256640"/>
        <c:scaling>
          <c:orientation val="minMax"/>
          <c:min val="0"/>
        </c:scaling>
        <c:delete val="1"/>
        <c:axPos val="l"/>
        <c:numFmt formatCode="0.00%" sourceLinked="1"/>
        <c:majorTickMark val="none"/>
        <c:tickLblPos val="none"/>
        <c:crossAx val="104185216"/>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0.3379446640316211</c:v>
                </c:pt>
                <c:pt idx="1">
                  <c:v>0.66205533596838018</c:v>
                </c:pt>
              </c:numCache>
            </c:numRef>
          </c:val>
        </c:ser>
        <c:dLbls>
          <c:showVal val="1"/>
        </c:dLbls>
        <c:gapWidth val="75"/>
        <c:axId val="104305408"/>
        <c:axId val="104306944"/>
      </c:barChart>
      <c:catAx>
        <c:axId val="104305408"/>
        <c:scaling>
          <c:orientation val="minMax"/>
        </c:scaling>
        <c:axPos val="b"/>
        <c:majorTickMark val="none"/>
        <c:tickLblPos val="nextTo"/>
        <c:txPr>
          <a:bodyPr/>
          <a:lstStyle/>
          <a:p>
            <a:pPr>
              <a:defRPr baseline="0">
                <a:latin typeface="Calibri" pitchFamily="34" charset="0"/>
              </a:defRPr>
            </a:pPr>
            <a:endParaRPr lang="fr-FR"/>
          </a:p>
        </c:txPr>
        <c:crossAx val="104306944"/>
        <c:crosses val="autoZero"/>
        <c:auto val="1"/>
        <c:lblAlgn val="ctr"/>
        <c:lblOffset val="100"/>
      </c:catAx>
      <c:valAx>
        <c:axId val="104306944"/>
        <c:scaling>
          <c:orientation val="minMax"/>
          <c:min val="0"/>
        </c:scaling>
        <c:delete val="1"/>
        <c:axPos val="l"/>
        <c:numFmt formatCode="0.00%" sourceLinked="1"/>
        <c:majorTickMark val="none"/>
        <c:tickLblPos val="none"/>
        <c:crossAx val="104305408"/>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0.56663376110562691</c:v>
                </c:pt>
                <c:pt idx="1">
                  <c:v>0.43336623889437309</c:v>
                </c:pt>
              </c:numCache>
            </c:numRef>
          </c:val>
        </c:ser>
        <c:dLbls>
          <c:showVal val="1"/>
        </c:dLbls>
        <c:gapWidth val="75"/>
        <c:axId val="104523648"/>
        <c:axId val="104525184"/>
      </c:barChart>
      <c:catAx>
        <c:axId val="104523648"/>
        <c:scaling>
          <c:orientation val="minMax"/>
        </c:scaling>
        <c:axPos val="b"/>
        <c:majorTickMark val="none"/>
        <c:tickLblPos val="nextTo"/>
        <c:txPr>
          <a:bodyPr/>
          <a:lstStyle/>
          <a:p>
            <a:pPr>
              <a:defRPr baseline="0">
                <a:latin typeface="Calibri" pitchFamily="34" charset="0"/>
              </a:defRPr>
            </a:pPr>
            <a:endParaRPr lang="fr-FR"/>
          </a:p>
        </c:txPr>
        <c:crossAx val="104525184"/>
        <c:crosses val="autoZero"/>
        <c:auto val="1"/>
        <c:lblAlgn val="ctr"/>
        <c:lblOffset val="100"/>
      </c:catAx>
      <c:valAx>
        <c:axId val="104525184"/>
        <c:scaling>
          <c:orientation val="minMax"/>
          <c:min val="0"/>
        </c:scaling>
        <c:delete val="1"/>
        <c:axPos val="l"/>
        <c:numFmt formatCode="0.00%" sourceLinked="1"/>
        <c:majorTickMark val="none"/>
        <c:tickLblPos val="none"/>
        <c:crossAx val="104523648"/>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0.29446640316205613</c:v>
                </c:pt>
                <c:pt idx="1">
                  <c:v>0.70553359683794381</c:v>
                </c:pt>
              </c:numCache>
            </c:numRef>
          </c:val>
        </c:ser>
        <c:dLbls>
          <c:showVal val="1"/>
        </c:dLbls>
        <c:gapWidth val="75"/>
        <c:axId val="104586240"/>
        <c:axId val="104592128"/>
      </c:barChart>
      <c:catAx>
        <c:axId val="104586240"/>
        <c:scaling>
          <c:orientation val="minMax"/>
        </c:scaling>
        <c:axPos val="b"/>
        <c:majorTickMark val="none"/>
        <c:tickLblPos val="nextTo"/>
        <c:txPr>
          <a:bodyPr/>
          <a:lstStyle/>
          <a:p>
            <a:pPr>
              <a:defRPr baseline="0">
                <a:latin typeface="Calibri" pitchFamily="34" charset="0"/>
              </a:defRPr>
            </a:pPr>
            <a:endParaRPr lang="fr-FR"/>
          </a:p>
        </c:txPr>
        <c:crossAx val="104592128"/>
        <c:crosses val="autoZero"/>
        <c:auto val="1"/>
        <c:lblAlgn val="ctr"/>
        <c:lblOffset val="100"/>
      </c:catAx>
      <c:valAx>
        <c:axId val="104592128"/>
        <c:scaling>
          <c:orientation val="minMax"/>
          <c:min val="0"/>
        </c:scaling>
        <c:delete val="1"/>
        <c:axPos val="l"/>
        <c:numFmt formatCode="0.00%" sourceLinked="1"/>
        <c:majorTickMark val="none"/>
        <c:tickLblPos val="none"/>
        <c:crossAx val="104586240"/>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0.17867719644619903</c:v>
                </c:pt>
                <c:pt idx="1">
                  <c:v>0.82132280355380116</c:v>
                </c:pt>
              </c:numCache>
            </c:numRef>
          </c:val>
        </c:ser>
        <c:dLbls>
          <c:showVal val="1"/>
        </c:dLbls>
        <c:gapWidth val="75"/>
        <c:axId val="99627776"/>
        <c:axId val="99629312"/>
      </c:barChart>
      <c:catAx>
        <c:axId val="99627776"/>
        <c:scaling>
          <c:orientation val="minMax"/>
        </c:scaling>
        <c:axPos val="b"/>
        <c:majorTickMark val="none"/>
        <c:tickLblPos val="nextTo"/>
        <c:txPr>
          <a:bodyPr/>
          <a:lstStyle/>
          <a:p>
            <a:pPr>
              <a:defRPr baseline="0">
                <a:latin typeface="Calibri" pitchFamily="34" charset="0"/>
              </a:defRPr>
            </a:pPr>
            <a:endParaRPr lang="fr-FR"/>
          </a:p>
        </c:txPr>
        <c:crossAx val="99629312"/>
        <c:crosses val="autoZero"/>
        <c:auto val="1"/>
        <c:lblAlgn val="ctr"/>
        <c:lblOffset val="100"/>
      </c:catAx>
      <c:valAx>
        <c:axId val="99629312"/>
        <c:scaling>
          <c:orientation val="minMax"/>
          <c:max val="1"/>
          <c:min val="0"/>
        </c:scaling>
        <c:delete val="1"/>
        <c:axPos val="l"/>
        <c:numFmt formatCode="0.00%" sourceLinked="1"/>
        <c:majorTickMark val="none"/>
        <c:tickLblPos val="none"/>
        <c:crossAx val="99627776"/>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manualLayout>
          <c:layoutTarget val="inner"/>
          <c:xMode val="edge"/>
          <c:yMode val="edge"/>
          <c:x val="3.0476684136765901E-2"/>
          <c:y val="0"/>
          <c:w val="0.93904663172646796"/>
          <c:h val="0.94003747187078501"/>
        </c:manualLayout>
      </c:layout>
      <c:barChart>
        <c:barDir val="col"/>
        <c:grouping val="clustered"/>
        <c:ser>
          <c:idx val="0"/>
          <c:order val="0"/>
          <c:tx>
            <c:strRef>
              <c:f>Feuil1!$B$1</c:f>
              <c:strCache>
                <c:ptCount val="1"/>
                <c:pt idx="0">
                  <c:v>Colonne1</c:v>
                </c:pt>
              </c:strCache>
            </c:strRef>
          </c:tx>
          <c:cat>
            <c:strRef>
              <c:f>Feuil1!$A$2:$A$5</c:f>
              <c:strCache>
                <c:ptCount val="4"/>
                <c:pt idx="0">
                  <c:v>Insuffisants</c:v>
                </c:pt>
                <c:pt idx="1">
                  <c:v>Passables</c:v>
                </c:pt>
                <c:pt idx="2">
                  <c:v>Satisfaisants</c:v>
                </c:pt>
                <c:pt idx="3">
                  <c:v>Très satisfaisants</c:v>
                </c:pt>
              </c:strCache>
            </c:strRef>
          </c:cat>
          <c:val>
            <c:numRef>
              <c:f>Feuil1!$B$2:$B$5</c:f>
              <c:numCache>
                <c:formatCode>0.00%</c:formatCode>
                <c:ptCount val="4"/>
                <c:pt idx="0">
                  <c:v>0.33070088845014806</c:v>
                </c:pt>
                <c:pt idx="1">
                  <c:v>0.42053307008884505</c:v>
                </c:pt>
                <c:pt idx="2">
                  <c:v>0.24086870681145103</c:v>
                </c:pt>
                <c:pt idx="3">
                  <c:v>7.8973346495557692E-3</c:v>
                </c:pt>
              </c:numCache>
            </c:numRef>
          </c:val>
        </c:ser>
        <c:dLbls>
          <c:showVal val="1"/>
        </c:dLbls>
        <c:gapWidth val="75"/>
        <c:axId val="86219008"/>
        <c:axId val="86224896"/>
      </c:barChart>
      <c:catAx>
        <c:axId val="86219008"/>
        <c:scaling>
          <c:orientation val="minMax"/>
        </c:scaling>
        <c:axPos val="b"/>
        <c:majorTickMark val="none"/>
        <c:tickLblPos val="nextTo"/>
        <c:txPr>
          <a:bodyPr/>
          <a:lstStyle/>
          <a:p>
            <a:pPr>
              <a:defRPr baseline="0">
                <a:latin typeface="Calibri" pitchFamily="34" charset="0"/>
              </a:defRPr>
            </a:pPr>
            <a:endParaRPr lang="fr-FR"/>
          </a:p>
        </c:txPr>
        <c:crossAx val="86224896"/>
        <c:crosses val="autoZero"/>
        <c:auto val="1"/>
        <c:lblAlgn val="ctr"/>
        <c:lblOffset val="100"/>
      </c:catAx>
      <c:valAx>
        <c:axId val="86224896"/>
        <c:scaling>
          <c:orientation val="minMax"/>
          <c:max val="1"/>
          <c:min val="0"/>
        </c:scaling>
        <c:delete val="1"/>
        <c:axPos val="l"/>
        <c:numFmt formatCode="0.00%" sourceLinked="1"/>
        <c:majorTickMark val="none"/>
        <c:tickLblPos val="none"/>
        <c:crossAx val="86219008"/>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Feuil1!$A$2:$A$5</c:f>
              <c:strCache>
                <c:ptCount val="4"/>
                <c:pt idx="0">
                  <c:v>Insuffisant</c:v>
                </c:pt>
                <c:pt idx="1">
                  <c:v>Correct</c:v>
                </c:pt>
                <c:pt idx="2">
                  <c:v>Soutenu</c:v>
                </c:pt>
                <c:pt idx="3">
                  <c:v>Très soutenu</c:v>
                </c:pt>
              </c:strCache>
            </c:strRef>
          </c:cat>
          <c:val>
            <c:numRef>
              <c:f>Feuil1!$B$2:$B$5</c:f>
              <c:numCache>
                <c:formatCode>0.00%</c:formatCode>
                <c:ptCount val="4"/>
                <c:pt idx="0">
                  <c:v>0.15995975855130806</c:v>
                </c:pt>
                <c:pt idx="1">
                  <c:v>0.68913480885311906</c:v>
                </c:pt>
                <c:pt idx="2">
                  <c:v>0.12776659959758602</c:v>
                </c:pt>
                <c:pt idx="3">
                  <c:v>2.3138832997987902E-2</c:v>
                </c:pt>
              </c:numCache>
            </c:numRef>
          </c:val>
        </c:ser>
        <c:dLbls>
          <c:showVal val="1"/>
        </c:dLbls>
        <c:gapWidth val="75"/>
        <c:axId val="99806592"/>
        <c:axId val="99824768"/>
      </c:barChart>
      <c:catAx>
        <c:axId val="99806592"/>
        <c:scaling>
          <c:orientation val="minMax"/>
        </c:scaling>
        <c:axPos val="b"/>
        <c:majorTickMark val="none"/>
        <c:tickLblPos val="nextTo"/>
        <c:txPr>
          <a:bodyPr/>
          <a:lstStyle/>
          <a:p>
            <a:pPr>
              <a:defRPr baseline="0">
                <a:latin typeface="Calibri" pitchFamily="34" charset="0"/>
              </a:defRPr>
            </a:pPr>
            <a:endParaRPr lang="fr-FR"/>
          </a:p>
        </c:txPr>
        <c:crossAx val="99824768"/>
        <c:crosses val="autoZero"/>
        <c:auto val="1"/>
        <c:lblAlgn val="ctr"/>
        <c:lblOffset val="100"/>
      </c:catAx>
      <c:valAx>
        <c:axId val="99824768"/>
        <c:scaling>
          <c:orientation val="minMax"/>
          <c:max val="1"/>
          <c:min val="0"/>
        </c:scaling>
        <c:delete val="1"/>
        <c:axPos val="l"/>
        <c:numFmt formatCode="0.00%" sourceLinked="1"/>
        <c:majorTickMark val="none"/>
        <c:tickLblPos val="none"/>
        <c:crossAx val="99806592"/>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0.36390532544378701</c:v>
                </c:pt>
                <c:pt idx="1">
                  <c:v>0.63609467455621316</c:v>
                </c:pt>
              </c:numCache>
            </c:numRef>
          </c:val>
        </c:ser>
        <c:dLbls>
          <c:showVal val="1"/>
        </c:dLbls>
        <c:gapWidth val="75"/>
        <c:axId val="99877632"/>
        <c:axId val="99879168"/>
      </c:barChart>
      <c:catAx>
        <c:axId val="99877632"/>
        <c:scaling>
          <c:orientation val="minMax"/>
        </c:scaling>
        <c:axPos val="b"/>
        <c:majorTickMark val="none"/>
        <c:tickLblPos val="nextTo"/>
        <c:txPr>
          <a:bodyPr/>
          <a:lstStyle/>
          <a:p>
            <a:pPr>
              <a:defRPr baseline="0">
                <a:latin typeface="Calibri" pitchFamily="34" charset="0"/>
              </a:defRPr>
            </a:pPr>
            <a:endParaRPr lang="fr-FR"/>
          </a:p>
        </c:txPr>
        <c:crossAx val="99879168"/>
        <c:crosses val="autoZero"/>
        <c:auto val="1"/>
        <c:lblAlgn val="ctr"/>
        <c:lblOffset val="100"/>
      </c:catAx>
      <c:valAx>
        <c:axId val="99879168"/>
        <c:scaling>
          <c:orientation val="minMax"/>
          <c:min val="0"/>
        </c:scaling>
        <c:delete val="1"/>
        <c:axPos val="l"/>
        <c:numFmt formatCode="0.00%" sourceLinked="1"/>
        <c:majorTickMark val="none"/>
        <c:tickLblPos val="none"/>
        <c:crossAx val="99877632"/>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Colonne1</c:v>
                </c:pt>
              </c:strCache>
            </c:strRef>
          </c:tx>
          <c:cat>
            <c:strRef>
              <c:f>Feuil1!$A$2:$A$3</c:f>
              <c:strCache>
                <c:ptCount val="2"/>
                <c:pt idx="0">
                  <c:v>Oui</c:v>
                </c:pt>
                <c:pt idx="1">
                  <c:v>Non</c:v>
                </c:pt>
              </c:strCache>
            </c:strRef>
          </c:cat>
          <c:val>
            <c:numRef>
              <c:f>Feuil1!$B$2:$B$3</c:f>
              <c:numCache>
                <c:formatCode>0.00%</c:formatCode>
                <c:ptCount val="2"/>
                <c:pt idx="0">
                  <c:v>0.36094674556213002</c:v>
                </c:pt>
                <c:pt idx="1">
                  <c:v>0.6390532544378702</c:v>
                </c:pt>
              </c:numCache>
            </c:numRef>
          </c:val>
        </c:ser>
        <c:dLbls>
          <c:showVal val="1"/>
        </c:dLbls>
        <c:gapWidth val="75"/>
        <c:axId val="99694464"/>
        <c:axId val="99696000"/>
      </c:barChart>
      <c:catAx>
        <c:axId val="99694464"/>
        <c:scaling>
          <c:orientation val="minMax"/>
        </c:scaling>
        <c:axPos val="b"/>
        <c:majorTickMark val="none"/>
        <c:tickLblPos val="nextTo"/>
        <c:txPr>
          <a:bodyPr/>
          <a:lstStyle/>
          <a:p>
            <a:pPr>
              <a:defRPr baseline="0">
                <a:latin typeface="Calibri" pitchFamily="34" charset="0"/>
              </a:defRPr>
            </a:pPr>
            <a:endParaRPr lang="fr-FR"/>
          </a:p>
        </c:txPr>
        <c:crossAx val="99696000"/>
        <c:crosses val="autoZero"/>
        <c:auto val="1"/>
        <c:lblAlgn val="ctr"/>
        <c:lblOffset val="100"/>
      </c:catAx>
      <c:valAx>
        <c:axId val="99696000"/>
        <c:scaling>
          <c:orientation val="minMax"/>
          <c:min val="0"/>
        </c:scaling>
        <c:delete val="1"/>
        <c:axPos val="l"/>
        <c:numFmt formatCode="0.00%" sourceLinked="1"/>
        <c:majorTickMark val="none"/>
        <c:tickLblPos val="none"/>
        <c:crossAx val="99694464"/>
        <c:crosses val="autoZero"/>
        <c:crossBetween val="between"/>
      </c:valAx>
    </c:plotArea>
    <c:plotVisOnly val="1"/>
    <c:dispBlanksAs val="gap"/>
  </c:chart>
  <c:txPr>
    <a:bodyPr/>
    <a:lstStyle/>
    <a:p>
      <a:pPr>
        <a:defRPr sz="1000" baseline="0">
          <a:latin typeface="Arial" pitchFamily="34" charset="0"/>
        </a:defRPr>
      </a:pPr>
      <a:endParaRPr lang="fr-F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CFB22-0537-5E4E-BFB9-14314F322ACC}" type="datetimeFigureOut">
              <a:rPr lang="fr-FR" smtClean="0"/>
              <a:pPr/>
              <a:t>09/07/2012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07ED4-52DB-8A41-B9C8-61CD091C2646}" type="slidenum">
              <a:rPr lang="fr-FR" smtClean="0"/>
              <a:pPr/>
              <a:t>‹N°›</a:t>
            </a:fld>
            <a:endParaRPr lang="fr-FR"/>
          </a:p>
        </p:txBody>
      </p:sp>
    </p:spTree>
    <p:extLst>
      <p:ext uri="{BB962C8B-B14F-4D97-AF65-F5344CB8AC3E}">
        <p14:creationId xmlns:p14="http://schemas.microsoft.com/office/powerpoint/2010/main" xmlns="" val="1239373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D27EF5-5864-4156-BEDD-B9D302FCA148}" type="slidenum">
              <a:rPr lang="fr-FR" smtClean="0"/>
              <a:pPr/>
              <a:t>1</a:t>
            </a:fld>
            <a:endParaRPr lang="fr-FR" dirty="0"/>
          </a:p>
        </p:txBody>
      </p:sp>
    </p:spTree>
    <p:extLst>
      <p:ext uri="{BB962C8B-B14F-4D97-AF65-F5344CB8AC3E}">
        <p14:creationId xmlns:p14="http://schemas.microsoft.com/office/powerpoint/2010/main" xmlns="" val="1942823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14</a:t>
            </a:fld>
            <a:endParaRPr lang="fr-FR"/>
          </a:p>
        </p:txBody>
      </p:sp>
    </p:spTree>
    <p:extLst>
      <p:ext uri="{BB962C8B-B14F-4D97-AF65-F5344CB8AC3E}">
        <p14:creationId xmlns:p14="http://schemas.microsoft.com/office/powerpoint/2010/main" xmlns="" val="255022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47</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48</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49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50</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51</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52</a:t>
            </a:fld>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53</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54</a:t>
            </a:fld>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55</a:t>
            </a:fld>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56</a:t>
            </a:fld>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57</a:t>
            </a:fld>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58</a:t>
            </a:fld>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59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6</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60</a:t>
            </a:fld>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61</a:t>
            </a:fld>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62</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63</a:t>
            </a:fld>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64</a:t>
            </a:fld>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65</a:t>
            </a:fld>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66</a:t>
            </a:fld>
            <a:endParaRPr lang="fr-F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67</a:t>
            </a:fld>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68</a:t>
            </a:fld>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69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7</a:t>
            </a:fld>
            <a:endParaRPr lang="fr-F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70</a:t>
            </a:fld>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71</a:t>
            </a:fld>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72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E07ED4-52DB-8A41-B9C8-61CD091C2646}"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5" name="Rectangle 4"/>
          <p:cNvSpPr/>
          <p:nvPr userDrawn="1"/>
        </p:nvSpPr>
        <p:spPr>
          <a:xfrm>
            <a:off x="102545" y="6362699"/>
            <a:ext cx="8930359" cy="28800"/>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p:cNvSpPr txBox="1"/>
          <p:nvPr userDrawn="1"/>
        </p:nvSpPr>
        <p:spPr>
          <a:xfrm>
            <a:off x="731313" y="6416171"/>
            <a:ext cx="5922235" cy="400110"/>
          </a:xfrm>
          <a:prstGeom prst="rect">
            <a:avLst/>
          </a:prstGeom>
          <a:noFill/>
        </p:spPr>
        <p:txBody>
          <a:bodyPr wrap="square" rtlCol="0">
            <a:spAutoFit/>
          </a:bodyPr>
          <a:lstStyle/>
          <a:p>
            <a:r>
              <a:rPr lang="fr-FR" sz="1000" dirty="0" smtClean="0">
                <a:solidFill>
                  <a:srgbClr val="3F434B"/>
                </a:solidFill>
              </a:rPr>
              <a:t>Fédération Nationale des Elèves Avocats</a:t>
            </a:r>
          </a:p>
          <a:p>
            <a:r>
              <a:rPr lang="fr-FR" sz="1000" dirty="0" smtClean="0">
                <a:solidFill>
                  <a:srgbClr val="3F434B"/>
                </a:solidFill>
              </a:rPr>
              <a:t>Questionnaire formation édition 2011 : résultats et analyse</a:t>
            </a:r>
          </a:p>
        </p:txBody>
      </p:sp>
      <p:sp>
        <p:nvSpPr>
          <p:cNvPr id="7" name="ZoneTexte 6"/>
          <p:cNvSpPr txBox="1"/>
          <p:nvPr userDrawn="1"/>
        </p:nvSpPr>
        <p:spPr>
          <a:xfrm>
            <a:off x="8443244" y="6493116"/>
            <a:ext cx="589660" cy="246221"/>
          </a:xfrm>
          <a:prstGeom prst="rect">
            <a:avLst/>
          </a:prstGeom>
          <a:noFill/>
        </p:spPr>
        <p:txBody>
          <a:bodyPr wrap="square" rtlCol="0">
            <a:spAutoFit/>
          </a:bodyPr>
          <a:lstStyle/>
          <a:p>
            <a:fld id="{09FB0218-EAB5-4008-96D0-75737B2657AA}" type="slidenum">
              <a:rPr lang="fr-FR" sz="1000" smtClean="0">
                <a:solidFill>
                  <a:srgbClr val="3F434B"/>
                </a:solidFill>
              </a:rPr>
              <a:pPr/>
              <a:t>‹N°›</a:t>
            </a:fld>
            <a:endParaRPr lang="fr-FR" sz="1000" dirty="0">
              <a:solidFill>
                <a:srgbClr val="3F434B"/>
              </a:solidFill>
            </a:endParaRPr>
          </a:p>
        </p:txBody>
      </p:sp>
      <p:pic>
        <p:nvPicPr>
          <p:cNvPr id="1028" name="Picture 4" descr="C:\Users\françoise\Desktop\LOGO.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07976" y="6429437"/>
            <a:ext cx="625600" cy="37865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705" y="172054"/>
            <a:ext cx="1201103" cy="874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ZoneTexte 18"/>
          <p:cNvSpPr txBox="1"/>
          <p:nvPr userDrawn="1"/>
        </p:nvSpPr>
        <p:spPr>
          <a:xfrm>
            <a:off x="531221" y="744370"/>
            <a:ext cx="782587" cy="215444"/>
          </a:xfrm>
          <a:prstGeom prst="rect">
            <a:avLst/>
          </a:prstGeom>
          <a:noFill/>
        </p:spPr>
        <p:txBody>
          <a:bodyPr wrap="none" rtlCol="0">
            <a:spAutoFit/>
          </a:bodyPr>
          <a:lstStyle/>
          <a:p>
            <a:r>
              <a:rPr lang="fr-FR" sz="800" dirty="0" smtClean="0">
                <a:solidFill>
                  <a:srgbClr val="3F434B"/>
                </a:solidFill>
                <a:latin typeface="Century Gothic" pitchFamily="34" charset="0"/>
              </a:rPr>
              <a:t>édition </a:t>
            </a:r>
            <a:r>
              <a:rPr lang="fr-FR" sz="800" dirty="0" smtClean="0">
                <a:solidFill>
                  <a:schemeClr val="accent6">
                    <a:lumMod val="75000"/>
                  </a:schemeClr>
                </a:solidFill>
                <a:latin typeface="Century Gothic" pitchFamily="34" charset="0"/>
              </a:rPr>
              <a:t>2011</a:t>
            </a:r>
          </a:p>
        </p:txBody>
      </p:sp>
      <p:sp>
        <p:nvSpPr>
          <p:cNvPr id="21" name="Rectangle 20"/>
          <p:cNvSpPr/>
          <p:nvPr userDrawn="1"/>
        </p:nvSpPr>
        <p:spPr>
          <a:xfrm>
            <a:off x="107976" y="111094"/>
            <a:ext cx="8930359" cy="28800"/>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p:cNvSpPr/>
          <p:nvPr userDrawn="1"/>
        </p:nvSpPr>
        <p:spPr>
          <a:xfrm>
            <a:off x="107976" y="1056943"/>
            <a:ext cx="8930359" cy="28800"/>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27279991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745A5A0-CE4E-534A-9AEE-BA3A61BB67D6}" type="datetimeFigureOut">
              <a:rPr lang="fr-FR" smtClean="0"/>
              <a:pPr/>
              <a:t>09/07/2012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7A233C-6BD4-9448-89E1-DDB39E1F2430}" type="slidenum">
              <a:rPr lang="fr-FR" smtClean="0"/>
              <a:pPr/>
              <a:t>‹N°›</a:t>
            </a:fld>
            <a:endParaRPr lang="fr-FR"/>
          </a:p>
        </p:txBody>
      </p:sp>
    </p:spTree>
    <p:extLst>
      <p:ext uri="{BB962C8B-B14F-4D97-AF65-F5344CB8AC3E}">
        <p14:creationId xmlns:p14="http://schemas.microsoft.com/office/powerpoint/2010/main" xmlns="" val="377125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45A5A0-CE4E-534A-9AEE-BA3A61BB67D6}" type="datetimeFigureOut">
              <a:rPr lang="fr-FR" smtClean="0"/>
              <a:pPr/>
              <a:t>09/07/2012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7A233C-6BD4-9448-89E1-DDB39E1F2430}" type="slidenum">
              <a:rPr lang="fr-FR" smtClean="0"/>
              <a:pPr/>
              <a:t>‹N°›</a:t>
            </a:fld>
            <a:endParaRPr lang="fr-FR"/>
          </a:p>
        </p:txBody>
      </p:sp>
    </p:spTree>
    <p:extLst>
      <p:ext uri="{BB962C8B-B14F-4D97-AF65-F5344CB8AC3E}">
        <p14:creationId xmlns:p14="http://schemas.microsoft.com/office/powerpoint/2010/main" xmlns="" val="228510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45A5A0-CE4E-534A-9AEE-BA3A61BB67D6}" type="datetimeFigureOut">
              <a:rPr lang="fr-FR" smtClean="0"/>
              <a:pPr/>
              <a:t>09/07/2012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7A233C-6BD4-9448-89E1-DDB39E1F2430}" type="slidenum">
              <a:rPr lang="fr-FR" smtClean="0"/>
              <a:pPr/>
              <a:t>‹N°›</a:t>
            </a:fld>
            <a:endParaRPr lang="fr-FR"/>
          </a:p>
        </p:txBody>
      </p:sp>
    </p:spTree>
    <p:extLst>
      <p:ext uri="{BB962C8B-B14F-4D97-AF65-F5344CB8AC3E}">
        <p14:creationId xmlns:p14="http://schemas.microsoft.com/office/powerpoint/2010/main" xmlns="" val="50736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745A5A0-CE4E-534A-9AEE-BA3A61BB67D6}" type="datetimeFigureOut">
              <a:rPr lang="fr-FR" smtClean="0"/>
              <a:pPr/>
              <a:t>09/07/2012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7A233C-6BD4-9448-89E1-DDB39E1F2430}" type="slidenum">
              <a:rPr lang="fr-FR" smtClean="0"/>
              <a:pPr/>
              <a:t>‹N°›</a:t>
            </a:fld>
            <a:endParaRPr lang="fr-FR"/>
          </a:p>
        </p:txBody>
      </p:sp>
    </p:spTree>
    <p:extLst>
      <p:ext uri="{BB962C8B-B14F-4D97-AF65-F5344CB8AC3E}">
        <p14:creationId xmlns:p14="http://schemas.microsoft.com/office/powerpoint/2010/main" xmlns="" val="359231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45A5A0-CE4E-534A-9AEE-BA3A61BB67D6}" type="datetimeFigureOut">
              <a:rPr lang="fr-FR" smtClean="0"/>
              <a:pPr/>
              <a:t>09/07/2012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7A233C-6BD4-9448-89E1-DDB39E1F2430}" type="slidenum">
              <a:rPr lang="fr-FR" smtClean="0"/>
              <a:pPr/>
              <a:t>‹N°›</a:t>
            </a:fld>
            <a:endParaRPr lang="fr-FR"/>
          </a:p>
        </p:txBody>
      </p:sp>
    </p:spTree>
    <p:extLst>
      <p:ext uri="{BB962C8B-B14F-4D97-AF65-F5344CB8AC3E}">
        <p14:creationId xmlns:p14="http://schemas.microsoft.com/office/powerpoint/2010/main" xmlns="" val="161804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745A5A0-CE4E-534A-9AEE-BA3A61BB67D6}" type="datetimeFigureOut">
              <a:rPr lang="fr-FR" smtClean="0"/>
              <a:pPr/>
              <a:t>09/07/2012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7A233C-6BD4-9448-89E1-DDB39E1F2430}" type="slidenum">
              <a:rPr lang="fr-FR" smtClean="0"/>
              <a:pPr/>
              <a:t>‹N°›</a:t>
            </a:fld>
            <a:endParaRPr lang="fr-FR"/>
          </a:p>
        </p:txBody>
      </p:sp>
    </p:spTree>
    <p:extLst>
      <p:ext uri="{BB962C8B-B14F-4D97-AF65-F5344CB8AC3E}">
        <p14:creationId xmlns:p14="http://schemas.microsoft.com/office/powerpoint/2010/main" xmlns="" val="367810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745A5A0-CE4E-534A-9AEE-BA3A61BB67D6}" type="datetimeFigureOut">
              <a:rPr lang="fr-FR" smtClean="0"/>
              <a:pPr/>
              <a:t>09/07/2012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7A233C-6BD4-9448-89E1-DDB39E1F2430}" type="slidenum">
              <a:rPr lang="fr-FR" smtClean="0"/>
              <a:pPr/>
              <a:t>‹N°›</a:t>
            </a:fld>
            <a:endParaRPr lang="fr-FR"/>
          </a:p>
        </p:txBody>
      </p:sp>
    </p:spTree>
    <p:extLst>
      <p:ext uri="{BB962C8B-B14F-4D97-AF65-F5344CB8AC3E}">
        <p14:creationId xmlns:p14="http://schemas.microsoft.com/office/powerpoint/2010/main" xmlns="" val="96010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745A5A0-CE4E-534A-9AEE-BA3A61BB67D6}" type="datetimeFigureOut">
              <a:rPr lang="fr-FR" smtClean="0"/>
              <a:pPr/>
              <a:t>09/07/2012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97A233C-6BD4-9448-89E1-DDB39E1F2430}" type="slidenum">
              <a:rPr lang="fr-FR" smtClean="0"/>
              <a:pPr/>
              <a:t>‹N°›</a:t>
            </a:fld>
            <a:endParaRPr lang="fr-FR"/>
          </a:p>
        </p:txBody>
      </p:sp>
    </p:spTree>
    <p:extLst>
      <p:ext uri="{BB962C8B-B14F-4D97-AF65-F5344CB8AC3E}">
        <p14:creationId xmlns:p14="http://schemas.microsoft.com/office/powerpoint/2010/main" xmlns="" val="267655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5745A5A0-CE4E-534A-9AEE-BA3A61BB67D6}" type="datetimeFigureOut">
              <a:rPr lang="fr-FR" smtClean="0"/>
              <a:pPr/>
              <a:t>09/07/2012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97A233C-6BD4-9448-89E1-DDB39E1F2430}" type="slidenum">
              <a:rPr lang="fr-FR" smtClean="0"/>
              <a:pPr/>
              <a:t>‹N°›</a:t>
            </a:fld>
            <a:endParaRPr lang="fr-FR"/>
          </a:p>
        </p:txBody>
      </p:sp>
    </p:spTree>
    <p:extLst>
      <p:ext uri="{BB962C8B-B14F-4D97-AF65-F5344CB8AC3E}">
        <p14:creationId xmlns:p14="http://schemas.microsoft.com/office/powerpoint/2010/main" xmlns="" val="324776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745A5A0-CE4E-534A-9AEE-BA3A61BB67D6}" type="datetimeFigureOut">
              <a:rPr lang="fr-FR" smtClean="0"/>
              <a:pPr/>
              <a:t>09/07/2012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97A233C-6BD4-9448-89E1-DDB39E1F2430}" type="slidenum">
              <a:rPr lang="fr-FR" smtClean="0"/>
              <a:pPr/>
              <a:t>‹N°›</a:t>
            </a:fld>
            <a:endParaRPr lang="fr-FR"/>
          </a:p>
        </p:txBody>
      </p:sp>
    </p:spTree>
    <p:extLst>
      <p:ext uri="{BB962C8B-B14F-4D97-AF65-F5344CB8AC3E}">
        <p14:creationId xmlns:p14="http://schemas.microsoft.com/office/powerpoint/2010/main" xmlns="" val="99310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745A5A0-CE4E-534A-9AEE-BA3A61BB67D6}" type="datetimeFigureOut">
              <a:rPr lang="fr-FR" smtClean="0"/>
              <a:pPr/>
              <a:t>09/07/2012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7A233C-6BD4-9448-89E1-DDB39E1F2430}" type="slidenum">
              <a:rPr lang="fr-FR" smtClean="0"/>
              <a:pPr/>
              <a:t>‹N°›</a:t>
            </a:fld>
            <a:endParaRPr lang="fr-FR"/>
          </a:p>
        </p:txBody>
      </p:sp>
    </p:spTree>
    <p:extLst>
      <p:ext uri="{BB962C8B-B14F-4D97-AF65-F5344CB8AC3E}">
        <p14:creationId xmlns:p14="http://schemas.microsoft.com/office/powerpoint/2010/main" xmlns="" val="229575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5A5A0-CE4E-534A-9AEE-BA3A61BB67D6}" type="datetimeFigureOut">
              <a:rPr lang="fr-FR" smtClean="0"/>
              <a:pPr/>
              <a:t>09/07/2012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A233C-6BD4-9448-89E1-DDB39E1F2430}" type="slidenum">
              <a:rPr lang="fr-FR" smtClean="0"/>
              <a:pPr/>
              <a:t>‹N°›</a:t>
            </a:fld>
            <a:endParaRPr lang="fr-FR"/>
          </a:p>
        </p:txBody>
      </p:sp>
    </p:spTree>
    <p:extLst>
      <p:ext uri="{BB962C8B-B14F-4D97-AF65-F5344CB8AC3E}">
        <p14:creationId xmlns:p14="http://schemas.microsoft.com/office/powerpoint/2010/main" xmlns="" val="38968009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5263" y="-42863"/>
            <a:ext cx="9534526" cy="69437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ZoneTexte 6"/>
          <p:cNvSpPr txBox="1"/>
          <p:nvPr/>
        </p:nvSpPr>
        <p:spPr>
          <a:xfrm>
            <a:off x="3374136" y="4242816"/>
            <a:ext cx="4673074" cy="1015663"/>
          </a:xfrm>
          <a:prstGeom prst="rect">
            <a:avLst/>
          </a:prstGeom>
          <a:noFill/>
        </p:spPr>
        <p:txBody>
          <a:bodyPr wrap="none" rtlCol="0">
            <a:spAutoFit/>
          </a:bodyPr>
          <a:lstStyle/>
          <a:p>
            <a:r>
              <a:rPr lang="fr-FR" sz="6000" dirty="0" smtClean="0">
                <a:solidFill>
                  <a:srgbClr val="3F434B"/>
                </a:solidFill>
                <a:latin typeface="Century Gothic" pitchFamily="34" charset="0"/>
              </a:rPr>
              <a:t>édition </a:t>
            </a:r>
            <a:r>
              <a:rPr lang="fr-FR" sz="6000" dirty="0" smtClean="0">
                <a:solidFill>
                  <a:schemeClr val="accent6">
                    <a:lumMod val="75000"/>
                  </a:schemeClr>
                </a:solidFill>
                <a:latin typeface="Century Gothic" pitchFamily="34" charset="0"/>
              </a:rPr>
              <a:t>2011</a:t>
            </a:r>
          </a:p>
        </p:txBody>
      </p:sp>
      <p:sp>
        <p:nvSpPr>
          <p:cNvPr id="8" name="ZoneTexte 7"/>
          <p:cNvSpPr txBox="1"/>
          <p:nvPr/>
        </p:nvSpPr>
        <p:spPr>
          <a:xfrm>
            <a:off x="3411274" y="5225897"/>
            <a:ext cx="5382770" cy="584775"/>
          </a:xfrm>
          <a:prstGeom prst="rect">
            <a:avLst/>
          </a:prstGeom>
          <a:noFill/>
        </p:spPr>
        <p:txBody>
          <a:bodyPr wrap="square" rtlCol="0">
            <a:spAutoFit/>
          </a:bodyPr>
          <a:lstStyle/>
          <a:p>
            <a:r>
              <a:rPr lang="fr-FR" sz="3200" dirty="0">
                <a:solidFill>
                  <a:srgbClr val="3F434B"/>
                </a:solidFill>
                <a:latin typeface="Century Gothic" pitchFamily="34" charset="0"/>
              </a:rPr>
              <a:t>Résultats et analyse</a:t>
            </a:r>
          </a:p>
        </p:txBody>
      </p:sp>
    </p:spTree>
    <p:extLst>
      <p:ext uri="{BB962C8B-B14F-4D97-AF65-F5344CB8AC3E}">
        <p14:creationId xmlns:p14="http://schemas.microsoft.com/office/powerpoint/2010/main" xmlns="" val="3506774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a:latin typeface="Arial" pitchFamily="34" charset="0"/>
                <a:cs typeface="Arial" pitchFamily="34" charset="0"/>
              </a:rPr>
              <a:t>4</a:t>
            </a:r>
          </a:p>
        </p:txBody>
      </p:sp>
      <p:sp>
        <p:nvSpPr>
          <p:cNvPr id="5" name="Rectangle 4"/>
          <p:cNvSpPr/>
          <p:nvPr/>
        </p:nvSpPr>
        <p:spPr>
          <a:xfrm>
            <a:off x="707571" y="1671577"/>
            <a:ext cx="3943451"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bénéficié d’une aide financière ? </a:t>
            </a:r>
            <a:endParaRPr lang="fr-FR" dirty="0">
              <a:solidFill>
                <a:schemeClr val="tx1">
                  <a:lumMod val="75000"/>
                  <a:lumOff val="25000"/>
                </a:schemeClr>
              </a:solidFill>
              <a:cs typeface="Arial" pitchFamily="34" charset="0"/>
            </a:endParaRPr>
          </a:p>
        </p:txBody>
      </p:sp>
      <p:graphicFrame>
        <p:nvGraphicFramePr>
          <p:cNvPr id="6" name="Graphique 5"/>
          <p:cNvGraphicFramePr/>
          <p:nvPr>
            <p:extLst>
              <p:ext uri="{D42A27DB-BD31-4B8C-83A1-F6EECF244321}">
                <p14:modId xmlns:p14="http://schemas.microsoft.com/office/powerpoint/2010/main" xmlns="" val="203393240"/>
              </p:ext>
            </p:extLst>
          </p:nvPr>
        </p:nvGraphicFramePr>
        <p:xfrm>
          <a:off x="90171" y="2010383"/>
          <a:ext cx="4583832" cy="3598826"/>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424541" y="5705052"/>
            <a:ext cx="3849624" cy="553998"/>
          </a:xfrm>
          <a:prstGeom prst="rect">
            <a:avLst/>
          </a:prstGeom>
          <a:noFill/>
        </p:spPr>
        <p:txBody>
          <a:bodyPr wrap="square" rtlCol="0">
            <a:spAutoFit/>
          </a:bodyPr>
          <a:lstStyle/>
          <a:p>
            <a:r>
              <a:rPr lang="fr-FR" sz="1000" dirty="0" smtClean="0"/>
              <a:t>En détail : parmi les élèves ayant répondu </a:t>
            </a:r>
            <a:r>
              <a:rPr lang="fr-FR" sz="1000" b="1" dirty="0" smtClean="0"/>
              <a:t>autre</a:t>
            </a:r>
            <a:r>
              <a:rPr lang="fr-FR" sz="1000" dirty="0" smtClean="0"/>
              <a:t> il a été précisé </a:t>
            </a:r>
            <a:r>
              <a:rPr lang="fr-FR" sz="1000" dirty="0"/>
              <a:t>« </a:t>
            </a:r>
            <a:r>
              <a:rPr lang="fr-FR" sz="1000" b="1" dirty="0"/>
              <a:t>Congé individuel de </a:t>
            </a:r>
            <a:r>
              <a:rPr lang="fr-FR" sz="1000" b="1" dirty="0" smtClean="0"/>
              <a:t>formation, bourse ERASMUS, AGEPHIP, bourse du Conseil Régional, aide formation FAFESA, aide du CROUS »</a:t>
            </a:r>
            <a:endParaRPr lang="fr-FR" sz="1000" b="1" dirty="0"/>
          </a:p>
        </p:txBody>
      </p:sp>
      <p:sp>
        <p:nvSpPr>
          <p:cNvPr id="8" name="ZoneTexte 7"/>
          <p:cNvSpPr txBox="1"/>
          <p:nvPr/>
        </p:nvSpPr>
        <p:spPr>
          <a:xfrm>
            <a:off x="1817914" y="186798"/>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Première </a:t>
            </a:r>
            <a:r>
              <a:rPr lang="fr-FR" sz="2400" dirty="0" smtClean="0">
                <a:solidFill>
                  <a:schemeClr val="tx1">
                    <a:lumMod val="75000"/>
                    <a:lumOff val="25000"/>
                  </a:schemeClr>
                </a:solidFill>
                <a:latin typeface="Century Gothic" pitchFamily="34" charset="0"/>
              </a:rPr>
              <a:t>partie</a:t>
            </a:r>
          </a:p>
        </p:txBody>
      </p:sp>
      <p:sp>
        <p:nvSpPr>
          <p:cNvPr id="9" name="Rectangle 8"/>
          <p:cNvSpPr/>
          <p:nvPr/>
        </p:nvSpPr>
        <p:spPr>
          <a:xfrm>
            <a:off x="7300666" y="624192"/>
            <a:ext cx="1790618" cy="307777"/>
          </a:xfrm>
          <a:prstGeom prst="rect">
            <a:avLst/>
          </a:prstGeom>
        </p:spPr>
        <p:txBody>
          <a:bodyPr wrap="none">
            <a:spAutoFit/>
          </a:bodyPr>
          <a:lstStyle/>
          <a:p>
            <a:pPr algn="r"/>
            <a:r>
              <a:rPr lang="fr-FR" sz="1400" dirty="0">
                <a:solidFill>
                  <a:schemeClr val="tx1">
                    <a:lumMod val="65000"/>
                    <a:lumOff val="35000"/>
                  </a:schemeClr>
                </a:solidFill>
              </a:rPr>
              <a:t>DONNEES LIMINAIRES</a:t>
            </a:r>
          </a:p>
        </p:txBody>
      </p:sp>
    </p:spTree>
    <p:extLst>
      <p:ext uri="{BB962C8B-B14F-4D97-AF65-F5344CB8AC3E}">
        <p14:creationId xmlns:p14="http://schemas.microsoft.com/office/powerpoint/2010/main" xmlns="" val="1470447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a:latin typeface="Arial" pitchFamily="34" charset="0"/>
                <a:cs typeface="Arial" pitchFamily="34" charset="0"/>
              </a:rPr>
              <a:t>5</a:t>
            </a:r>
          </a:p>
        </p:txBody>
      </p:sp>
      <p:sp>
        <p:nvSpPr>
          <p:cNvPr id="5" name="Rectangle 4"/>
          <p:cNvSpPr/>
          <p:nvPr/>
        </p:nvSpPr>
        <p:spPr>
          <a:xfrm>
            <a:off x="707571" y="1671577"/>
            <a:ext cx="3943451"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du faire un prêt pour financer la formation ?</a:t>
            </a:r>
            <a:endParaRPr lang="fr-FR" dirty="0">
              <a:solidFill>
                <a:schemeClr val="tx1">
                  <a:lumMod val="75000"/>
                  <a:lumOff val="25000"/>
                </a:schemeClr>
              </a:solidFill>
              <a:cs typeface="Arial" pitchFamily="34" charset="0"/>
            </a:endParaRPr>
          </a:p>
        </p:txBody>
      </p:sp>
      <p:graphicFrame>
        <p:nvGraphicFramePr>
          <p:cNvPr id="6" name="Graphique 5"/>
          <p:cNvGraphicFramePr/>
          <p:nvPr>
            <p:extLst>
              <p:ext uri="{D42A27DB-BD31-4B8C-83A1-F6EECF244321}">
                <p14:modId xmlns:p14="http://schemas.microsoft.com/office/powerpoint/2010/main" xmlns="" val="3369881948"/>
              </p:ext>
            </p:extLst>
          </p:nvPr>
        </p:nvGraphicFramePr>
        <p:xfrm>
          <a:off x="125760" y="2483556"/>
          <a:ext cx="4583832" cy="350185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7300666" y="624192"/>
            <a:ext cx="1790618" cy="307777"/>
          </a:xfrm>
          <a:prstGeom prst="rect">
            <a:avLst/>
          </a:prstGeom>
        </p:spPr>
        <p:txBody>
          <a:bodyPr wrap="none">
            <a:spAutoFit/>
          </a:bodyPr>
          <a:lstStyle/>
          <a:p>
            <a:pPr algn="r"/>
            <a:r>
              <a:rPr lang="fr-FR" sz="1400" dirty="0">
                <a:solidFill>
                  <a:schemeClr val="tx1">
                    <a:lumMod val="65000"/>
                    <a:lumOff val="35000"/>
                  </a:schemeClr>
                </a:solidFill>
              </a:rPr>
              <a:t>DONNEES LIMINAIRES</a:t>
            </a:r>
          </a:p>
        </p:txBody>
      </p:sp>
      <p:sp>
        <p:nvSpPr>
          <p:cNvPr id="8" name="ZoneTexte 7"/>
          <p:cNvSpPr txBox="1"/>
          <p:nvPr/>
        </p:nvSpPr>
        <p:spPr>
          <a:xfrm>
            <a:off x="1817914" y="186798"/>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Première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142359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5538" y="1295008"/>
            <a:ext cx="7743662" cy="6740307"/>
          </a:xfrm>
          <a:prstGeom prst="rect">
            <a:avLst/>
          </a:prstGeom>
          <a:noFill/>
        </p:spPr>
        <p:txBody>
          <a:bodyPr wrap="square" rtlCol="0">
            <a:spAutoFit/>
          </a:bodyPr>
          <a:lstStyle/>
          <a:p>
            <a:r>
              <a:rPr lang="fr-FR" dirty="0">
                <a:solidFill>
                  <a:schemeClr val="bg1">
                    <a:lumMod val="75000"/>
                  </a:schemeClr>
                </a:solidFill>
              </a:rPr>
              <a:t>PROPOS </a:t>
            </a:r>
            <a:r>
              <a:rPr lang="fr-FR" dirty="0" smtClean="0">
                <a:solidFill>
                  <a:schemeClr val="bg1">
                    <a:lumMod val="75000"/>
                  </a:schemeClr>
                </a:solidFill>
              </a:rPr>
              <a:t>INTRODUCTIFS</a:t>
            </a:r>
          </a:p>
          <a:p>
            <a:endParaRPr lang="fr-FR" dirty="0" smtClean="0">
              <a:solidFill>
                <a:schemeClr val="tx1">
                  <a:lumMod val="75000"/>
                  <a:lumOff val="25000"/>
                </a:schemeClr>
              </a:solidFill>
            </a:endParaRPr>
          </a:p>
          <a:p>
            <a:r>
              <a:rPr lang="fr-FR" dirty="0">
                <a:solidFill>
                  <a:schemeClr val="bg1">
                    <a:lumMod val="75000"/>
                  </a:schemeClr>
                </a:solidFill>
              </a:rPr>
              <a:t>PREMIERE PARTIE – DONNEES </a:t>
            </a:r>
            <a:r>
              <a:rPr lang="fr-FR" dirty="0" smtClean="0">
                <a:solidFill>
                  <a:schemeClr val="bg1">
                    <a:lumMod val="75000"/>
                  </a:schemeClr>
                </a:solidFill>
              </a:rPr>
              <a:t>LIMINAIRES</a:t>
            </a:r>
          </a:p>
          <a:p>
            <a:endParaRPr lang="fr-FR" dirty="0" smtClean="0">
              <a:solidFill>
                <a:schemeClr val="bg1">
                  <a:lumMod val="75000"/>
                </a:schemeClr>
              </a:solidFill>
            </a:endParaRPr>
          </a:p>
          <a:p>
            <a:r>
              <a:rPr lang="fr-FR" dirty="0">
                <a:solidFill>
                  <a:schemeClr val="tx1">
                    <a:lumMod val="75000"/>
                    <a:lumOff val="25000"/>
                  </a:schemeClr>
                </a:solidFill>
              </a:rPr>
              <a:t>DEUXIEME PARTIE – LA PERIODE </a:t>
            </a:r>
            <a:r>
              <a:rPr lang="fr-FR" dirty="0" smtClean="0">
                <a:solidFill>
                  <a:schemeClr val="tx1">
                    <a:lumMod val="75000"/>
                    <a:lumOff val="25000"/>
                  </a:schemeClr>
                </a:solidFill>
              </a:rPr>
              <a:t>ECOLE</a:t>
            </a:r>
          </a:p>
          <a:p>
            <a:endParaRPr lang="fr-FR" sz="800" dirty="0" smtClean="0">
              <a:solidFill>
                <a:schemeClr val="bg1">
                  <a:lumMod val="75000"/>
                </a:schemeClr>
              </a:solidFill>
            </a:endParaRPr>
          </a:p>
          <a:p>
            <a:pPr marL="800100" lvl="1" indent="-342900">
              <a:buAutoNum type="alphaUcPeriod"/>
            </a:pPr>
            <a:r>
              <a:rPr lang="fr-FR" sz="1400" dirty="0">
                <a:solidFill>
                  <a:schemeClr val="tx1">
                    <a:lumMod val="75000"/>
                    <a:lumOff val="25000"/>
                  </a:schemeClr>
                </a:solidFill>
              </a:rPr>
              <a:t>SUR LES ENSEIGNEMENTS, DE MANIERE GENERALE</a:t>
            </a:r>
          </a:p>
          <a:p>
            <a:pPr marL="800100" lvl="1" indent="-342900">
              <a:buAutoNum type="alphaUcPeriod"/>
            </a:pPr>
            <a:r>
              <a:rPr lang="fr-FR" sz="1400" dirty="0">
                <a:solidFill>
                  <a:schemeClr val="bg1">
                    <a:lumMod val="75000"/>
                  </a:schemeClr>
                </a:solidFill>
              </a:rPr>
              <a:t>SUR LES ENSEIGNEMENTS, DE MANIERE SPECIFIQUE</a:t>
            </a:r>
          </a:p>
          <a:p>
            <a:pPr marL="800100" lvl="1" indent="-342900">
              <a:buAutoNum type="alphaUcPeriod"/>
            </a:pPr>
            <a:r>
              <a:rPr lang="fr-FR" sz="1400" dirty="0">
                <a:solidFill>
                  <a:schemeClr val="bg1">
                    <a:lumMod val="75000"/>
                  </a:schemeClr>
                </a:solidFill>
              </a:rPr>
              <a:t>SUR LE STAGE EFFECTUE PENDANT LA PERIODE ECOLE </a:t>
            </a:r>
          </a:p>
          <a:p>
            <a:pPr marL="800100" lvl="1" indent="-342900">
              <a:buAutoNum type="alphaUcPeriod"/>
            </a:pPr>
            <a:r>
              <a:rPr lang="fr-FR" sz="1400" dirty="0">
                <a:solidFill>
                  <a:schemeClr val="bg1">
                    <a:lumMod val="75000"/>
                  </a:schemeClr>
                </a:solidFill>
              </a:rPr>
              <a:t>SUR L’ENSEMBLE DE LA PERIODE </a:t>
            </a:r>
            <a:r>
              <a:rPr lang="fr-FR" sz="1400" dirty="0" smtClean="0">
                <a:solidFill>
                  <a:schemeClr val="bg1">
                    <a:lumMod val="75000"/>
                  </a:schemeClr>
                </a:solidFill>
              </a:rPr>
              <a:t>ECOLE</a:t>
            </a:r>
          </a:p>
          <a:p>
            <a:pPr marL="342900" indent="-342900">
              <a:buAutoNum type="alphaUcPeriod"/>
            </a:pPr>
            <a:endParaRPr lang="fr-FR" dirty="0" smtClean="0">
              <a:solidFill>
                <a:schemeClr val="bg1">
                  <a:lumMod val="75000"/>
                </a:schemeClr>
              </a:solidFill>
            </a:endParaRPr>
          </a:p>
          <a:p>
            <a:r>
              <a:rPr lang="fr-FR" dirty="0">
                <a:solidFill>
                  <a:schemeClr val="bg1">
                    <a:lumMod val="75000"/>
                  </a:schemeClr>
                </a:solidFill>
              </a:rPr>
              <a:t>TROISIEME PARTIE – LE PROJET PEDAGOGIQUE </a:t>
            </a:r>
            <a:r>
              <a:rPr lang="fr-FR" dirty="0" smtClean="0">
                <a:solidFill>
                  <a:schemeClr val="bg1">
                    <a:lumMod val="75000"/>
                  </a:schemeClr>
                </a:solidFill>
              </a:rPr>
              <a:t>INDIVIDUEL</a:t>
            </a:r>
          </a:p>
          <a:p>
            <a:endParaRPr lang="fr-FR" dirty="0" smtClean="0">
              <a:solidFill>
                <a:schemeClr val="bg1">
                  <a:lumMod val="75000"/>
                </a:schemeClr>
              </a:solidFill>
            </a:endParaRPr>
          </a:p>
          <a:p>
            <a:r>
              <a:rPr lang="fr-FR" dirty="0">
                <a:solidFill>
                  <a:schemeClr val="bg1">
                    <a:lumMod val="75000"/>
                  </a:schemeClr>
                </a:solidFill>
              </a:rPr>
              <a:t>QUATRIEME PARTIE – LE STAGE DE 6 MOIS EN CABINET </a:t>
            </a:r>
            <a:r>
              <a:rPr lang="fr-FR" dirty="0" smtClean="0">
                <a:solidFill>
                  <a:schemeClr val="bg1">
                    <a:lumMod val="75000"/>
                  </a:schemeClr>
                </a:solidFill>
              </a:rPr>
              <a:t>D’AVOCAT</a:t>
            </a:r>
          </a:p>
          <a:p>
            <a:endParaRPr lang="fr-FR" dirty="0" smtClean="0">
              <a:solidFill>
                <a:schemeClr val="bg1">
                  <a:lumMod val="75000"/>
                </a:schemeClr>
              </a:solidFill>
            </a:endParaRPr>
          </a:p>
          <a:p>
            <a:r>
              <a:rPr lang="fr-FR" dirty="0">
                <a:solidFill>
                  <a:schemeClr val="bg1">
                    <a:lumMod val="75000"/>
                  </a:schemeClr>
                </a:solidFill>
              </a:rPr>
              <a:t>CINQUIEME PARTIE – OBSERVATIONS </a:t>
            </a:r>
            <a:r>
              <a:rPr lang="fr-FR" dirty="0" smtClean="0">
                <a:solidFill>
                  <a:schemeClr val="bg1">
                    <a:lumMod val="75000"/>
                  </a:schemeClr>
                </a:solidFill>
              </a:rPr>
              <a:t>GENERALES</a:t>
            </a:r>
          </a:p>
          <a:p>
            <a:endParaRPr lang="fr-FR" dirty="0" smtClean="0">
              <a:solidFill>
                <a:schemeClr val="bg1">
                  <a:lumMod val="75000"/>
                </a:schemeClr>
              </a:solidFill>
            </a:endParaRPr>
          </a:p>
          <a:p>
            <a:r>
              <a:rPr lang="fr-FR" dirty="0">
                <a:solidFill>
                  <a:schemeClr val="bg1">
                    <a:lumMod val="75000"/>
                  </a:schemeClr>
                </a:solidFill>
              </a:rPr>
              <a:t>CONCLUSION ET PROPOSITIONS</a:t>
            </a: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pPr marL="342900" indent="-342900">
              <a:buAutoNum type="alphaUcPeriod"/>
            </a:pPr>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p:txBody>
      </p:sp>
      <p:sp>
        <p:nvSpPr>
          <p:cNvPr id="3" name="ZoneTexte 2"/>
          <p:cNvSpPr txBox="1"/>
          <p:nvPr/>
        </p:nvSpPr>
        <p:spPr>
          <a:xfrm>
            <a:off x="7047202" y="334953"/>
            <a:ext cx="2076209" cy="461665"/>
          </a:xfrm>
          <a:prstGeom prst="rect">
            <a:avLst/>
          </a:prstGeom>
          <a:noFill/>
        </p:spPr>
        <p:txBody>
          <a:bodyPr wrap="none" rtlCol="0">
            <a:spAutoFit/>
          </a:bodyPr>
          <a:lstStyle/>
          <a:p>
            <a:pPr algn="r"/>
            <a:r>
              <a:rPr lang="fr-FR" sz="2400" dirty="0" smtClean="0">
                <a:solidFill>
                  <a:schemeClr val="accent6">
                    <a:lumMod val="75000"/>
                  </a:schemeClr>
                </a:solidFill>
                <a:latin typeface="Century Gothic" pitchFamily="34" charset="0"/>
              </a:rPr>
              <a:t>Le </a:t>
            </a:r>
            <a:r>
              <a:rPr lang="fr-FR" sz="2400" dirty="0" smtClean="0">
                <a:solidFill>
                  <a:schemeClr val="tx1">
                    <a:lumMod val="75000"/>
                    <a:lumOff val="25000"/>
                  </a:schemeClr>
                </a:solidFill>
                <a:latin typeface="Century Gothic" pitchFamily="34" charset="0"/>
              </a:rPr>
              <a:t>sommaire</a:t>
            </a:r>
            <a:endParaRPr lang="fr-FR" sz="240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xmlns="" val="413390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a:latin typeface="Arial" pitchFamily="34" charset="0"/>
                <a:cs typeface="Arial" pitchFamily="34" charset="0"/>
              </a:rPr>
              <a:t>6</a:t>
            </a:r>
          </a:p>
        </p:txBody>
      </p:sp>
      <p:sp>
        <p:nvSpPr>
          <p:cNvPr id="9" name="Rectangle 8"/>
          <p:cNvSpPr/>
          <p:nvPr/>
        </p:nvSpPr>
        <p:spPr>
          <a:xfrm>
            <a:off x="707571" y="1671577"/>
            <a:ext cx="3943451"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Qu’avez-vous pensé des enseignements dispensés ?</a:t>
            </a:r>
            <a:endParaRPr lang="fr-FR" dirty="0">
              <a:solidFill>
                <a:schemeClr val="tx1">
                  <a:lumMod val="75000"/>
                  <a:lumOff val="25000"/>
                </a:schemeClr>
              </a:solidFill>
              <a:cs typeface="Arial" pitchFamily="34" charset="0"/>
            </a:endParaRPr>
          </a:p>
        </p:txBody>
      </p:sp>
      <p:graphicFrame>
        <p:nvGraphicFramePr>
          <p:cNvPr id="10" name="Graphique 9"/>
          <p:cNvGraphicFramePr/>
          <p:nvPr>
            <p:extLst>
              <p:ext uri="{D42A27DB-BD31-4B8C-83A1-F6EECF244321}">
                <p14:modId xmlns:p14="http://schemas.microsoft.com/office/powerpoint/2010/main" xmlns="" val="568834438"/>
              </p:ext>
            </p:extLst>
          </p:nvPr>
        </p:nvGraphicFramePr>
        <p:xfrm>
          <a:off x="125760" y="-180622"/>
          <a:ext cx="4583832" cy="5928963"/>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5682063" y="513304"/>
            <a:ext cx="3395930"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les enseignements, de manière générale</a:t>
            </a:r>
          </a:p>
        </p:txBody>
      </p:sp>
    </p:spTree>
    <p:extLst>
      <p:ext uri="{BB962C8B-B14F-4D97-AF65-F5344CB8AC3E}">
        <p14:creationId xmlns:p14="http://schemas.microsoft.com/office/powerpoint/2010/main" xmlns="" val="32713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a:latin typeface="Arial" pitchFamily="34" charset="0"/>
                <a:cs typeface="Arial" pitchFamily="34" charset="0"/>
              </a:rPr>
              <a:t>7</a:t>
            </a:r>
          </a:p>
        </p:txBody>
      </p:sp>
      <p:sp>
        <p:nvSpPr>
          <p:cNvPr id="6" name="Rectangle 5"/>
          <p:cNvSpPr/>
          <p:nvPr/>
        </p:nvSpPr>
        <p:spPr>
          <a:xfrm>
            <a:off x="707571" y="1671577"/>
            <a:ext cx="3943451"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Qu’avez-vous pensé du rythme de travail ?</a:t>
            </a:r>
            <a:endParaRPr lang="fr-FR" dirty="0">
              <a:solidFill>
                <a:schemeClr val="tx1">
                  <a:lumMod val="75000"/>
                  <a:lumOff val="25000"/>
                </a:schemeClr>
              </a:solidFill>
              <a:cs typeface="Arial" pitchFamily="34" charset="0"/>
            </a:endParaRPr>
          </a:p>
        </p:txBody>
      </p:sp>
      <p:graphicFrame>
        <p:nvGraphicFramePr>
          <p:cNvPr id="7" name="Graphique 6"/>
          <p:cNvGraphicFramePr/>
          <p:nvPr>
            <p:extLst>
              <p:ext uri="{D42A27DB-BD31-4B8C-83A1-F6EECF244321}">
                <p14:modId xmlns:p14="http://schemas.microsoft.com/office/powerpoint/2010/main" xmlns="" val="672281480"/>
              </p:ext>
            </p:extLst>
          </p:nvPr>
        </p:nvGraphicFramePr>
        <p:xfrm>
          <a:off x="125760" y="1637094"/>
          <a:ext cx="4583832" cy="418776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682063" y="513304"/>
            <a:ext cx="3395930"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les enseignements, de manière générale</a:t>
            </a:r>
          </a:p>
        </p:txBody>
      </p:sp>
      <p:sp>
        <p:nvSpPr>
          <p:cNvPr id="9" name="ZoneTexte 8"/>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790673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a:latin typeface="Arial" pitchFamily="34" charset="0"/>
                <a:cs typeface="Arial" pitchFamily="34" charset="0"/>
              </a:rPr>
              <a:t>8</a:t>
            </a:r>
          </a:p>
        </p:txBody>
      </p:sp>
      <p:sp>
        <p:nvSpPr>
          <p:cNvPr id="5" name="Rectangle 4"/>
          <p:cNvSpPr/>
          <p:nvPr/>
        </p:nvSpPr>
        <p:spPr>
          <a:xfrm>
            <a:off x="707571" y="1513531"/>
            <a:ext cx="3819273" cy="923330"/>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trouvé vos enseignements adaptés à une formation professionnelle ? </a:t>
            </a:r>
            <a:endParaRPr lang="fr-FR" dirty="0">
              <a:solidFill>
                <a:schemeClr val="tx1">
                  <a:lumMod val="75000"/>
                  <a:lumOff val="25000"/>
                </a:schemeClr>
              </a:solidFill>
              <a:cs typeface="Arial" pitchFamily="34" charset="0"/>
            </a:endParaRPr>
          </a:p>
        </p:txBody>
      </p:sp>
      <p:graphicFrame>
        <p:nvGraphicFramePr>
          <p:cNvPr id="6" name="Graphique 5"/>
          <p:cNvGraphicFramePr/>
          <p:nvPr>
            <p:extLst>
              <p:ext uri="{D42A27DB-BD31-4B8C-83A1-F6EECF244321}">
                <p14:modId xmlns:p14="http://schemas.microsoft.com/office/powerpoint/2010/main" xmlns="" val="927841833"/>
              </p:ext>
            </p:extLst>
          </p:nvPr>
        </p:nvGraphicFramePr>
        <p:xfrm>
          <a:off x="125760" y="2723610"/>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682063" y="513304"/>
            <a:ext cx="3395930"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les enseignements, de manière générale</a:t>
            </a:r>
          </a:p>
        </p:txBody>
      </p:sp>
      <p:sp>
        <p:nvSpPr>
          <p:cNvPr id="8" name="ZoneTexte 7"/>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1348981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a:latin typeface="Arial" pitchFamily="34" charset="0"/>
                <a:cs typeface="Arial" pitchFamily="34" charset="0"/>
              </a:rPr>
              <a:t>9</a:t>
            </a:r>
          </a:p>
        </p:txBody>
      </p:sp>
      <p:sp>
        <p:nvSpPr>
          <p:cNvPr id="5" name="Rectangle 4"/>
          <p:cNvSpPr/>
          <p:nvPr/>
        </p:nvSpPr>
        <p:spPr>
          <a:xfrm>
            <a:off x="707571" y="1648999"/>
            <a:ext cx="3819273"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trouvé les matières adaptées à votre projet professionnel ? </a:t>
            </a:r>
            <a:endParaRPr lang="fr-FR" dirty="0">
              <a:solidFill>
                <a:schemeClr val="tx1">
                  <a:lumMod val="75000"/>
                  <a:lumOff val="25000"/>
                </a:schemeClr>
              </a:solidFill>
              <a:cs typeface="Arial" pitchFamily="34" charset="0"/>
            </a:endParaRPr>
          </a:p>
        </p:txBody>
      </p:sp>
      <p:graphicFrame>
        <p:nvGraphicFramePr>
          <p:cNvPr id="6" name="Graphique 5"/>
          <p:cNvGraphicFramePr/>
          <p:nvPr>
            <p:extLst>
              <p:ext uri="{D42A27DB-BD31-4B8C-83A1-F6EECF244321}">
                <p14:modId xmlns:p14="http://schemas.microsoft.com/office/powerpoint/2010/main" xmlns="" val="1707509449"/>
              </p:ext>
            </p:extLst>
          </p:nvPr>
        </p:nvGraphicFramePr>
        <p:xfrm>
          <a:off x="125760" y="2892944"/>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682063" y="513304"/>
            <a:ext cx="3395930"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les enseignements, de manière générale</a:t>
            </a:r>
          </a:p>
        </p:txBody>
      </p:sp>
      <p:sp>
        <p:nvSpPr>
          <p:cNvPr id="8" name="ZoneTexte 7"/>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3071466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a:latin typeface="Arial" pitchFamily="34" charset="0"/>
                <a:cs typeface="Arial" pitchFamily="34" charset="0"/>
              </a:rPr>
              <a:t>10</a:t>
            </a:r>
          </a:p>
        </p:txBody>
      </p:sp>
      <p:sp>
        <p:nvSpPr>
          <p:cNvPr id="5" name="Rectangle 4"/>
          <p:cNvSpPr/>
          <p:nvPr/>
        </p:nvSpPr>
        <p:spPr>
          <a:xfrm>
            <a:off x="707571" y="1648999"/>
            <a:ext cx="3819273"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Comment avez-vous trouvé la formation ? </a:t>
            </a:r>
            <a:endParaRPr lang="fr-FR" dirty="0">
              <a:solidFill>
                <a:schemeClr val="tx1">
                  <a:lumMod val="75000"/>
                  <a:lumOff val="25000"/>
                </a:schemeClr>
              </a:solidFill>
              <a:cs typeface="Arial" pitchFamily="34" charset="0"/>
            </a:endParaRPr>
          </a:p>
        </p:txBody>
      </p:sp>
      <p:graphicFrame>
        <p:nvGraphicFramePr>
          <p:cNvPr id="6" name="Graphique 5"/>
          <p:cNvGraphicFramePr/>
          <p:nvPr>
            <p:extLst>
              <p:ext uri="{D42A27DB-BD31-4B8C-83A1-F6EECF244321}">
                <p14:modId xmlns:p14="http://schemas.microsoft.com/office/powerpoint/2010/main" xmlns="" val="1089062647"/>
              </p:ext>
            </p:extLst>
          </p:nvPr>
        </p:nvGraphicFramePr>
        <p:xfrm>
          <a:off x="125760" y="2723610"/>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682063" y="513304"/>
            <a:ext cx="3395930"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les enseignements, de manière générale</a:t>
            </a:r>
          </a:p>
        </p:txBody>
      </p:sp>
      <p:sp>
        <p:nvSpPr>
          <p:cNvPr id="8" name="ZoneTexte 7"/>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3935332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5538" y="1295008"/>
            <a:ext cx="7743662" cy="6740307"/>
          </a:xfrm>
          <a:prstGeom prst="rect">
            <a:avLst/>
          </a:prstGeom>
          <a:noFill/>
        </p:spPr>
        <p:txBody>
          <a:bodyPr wrap="square" rtlCol="0">
            <a:spAutoFit/>
          </a:bodyPr>
          <a:lstStyle/>
          <a:p>
            <a:r>
              <a:rPr lang="fr-FR" dirty="0">
                <a:solidFill>
                  <a:schemeClr val="bg1">
                    <a:lumMod val="75000"/>
                  </a:schemeClr>
                </a:solidFill>
              </a:rPr>
              <a:t>PROPOS </a:t>
            </a:r>
            <a:r>
              <a:rPr lang="fr-FR" dirty="0" smtClean="0">
                <a:solidFill>
                  <a:schemeClr val="bg1">
                    <a:lumMod val="75000"/>
                  </a:schemeClr>
                </a:solidFill>
              </a:rPr>
              <a:t>INTRODUCTIFS</a:t>
            </a:r>
          </a:p>
          <a:p>
            <a:endParaRPr lang="fr-FR" dirty="0" smtClean="0">
              <a:solidFill>
                <a:schemeClr val="tx1">
                  <a:lumMod val="75000"/>
                  <a:lumOff val="25000"/>
                </a:schemeClr>
              </a:solidFill>
            </a:endParaRPr>
          </a:p>
          <a:p>
            <a:r>
              <a:rPr lang="fr-FR" dirty="0">
                <a:solidFill>
                  <a:schemeClr val="bg1">
                    <a:lumMod val="75000"/>
                  </a:schemeClr>
                </a:solidFill>
              </a:rPr>
              <a:t>PREMIERE PARTIE – DONNEES </a:t>
            </a:r>
            <a:r>
              <a:rPr lang="fr-FR" dirty="0" smtClean="0">
                <a:solidFill>
                  <a:schemeClr val="bg1">
                    <a:lumMod val="75000"/>
                  </a:schemeClr>
                </a:solidFill>
              </a:rPr>
              <a:t>LIMINAIRES</a:t>
            </a:r>
          </a:p>
          <a:p>
            <a:endParaRPr lang="fr-FR" dirty="0" smtClean="0">
              <a:solidFill>
                <a:schemeClr val="bg1">
                  <a:lumMod val="75000"/>
                </a:schemeClr>
              </a:solidFill>
            </a:endParaRPr>
          </a:p>
          <a:p>
            <a:r>
              <a:rPr lang="fr-FR" dirty="0">
                <a:solidFill>
                  <a:schemeClr val="tx1">
                    <a:lumMod val="75000"/>
                    <a:lumOff val="25000"/>
                  </a:schemeClr>
                </a:solidFill>
              </a:rPr>
              <a:t>DEUXIEME PARTIE – LA PERIODE </a:t>
            </a:r>
            <a:r>
              <a:rPr lang="fr-FR" dirty="0" smtClean="0">
                <a:solidFill>
                  <a:schemeClr val="tx1">
                    <a:lumMod val="75000"/>
                    <a:lumOff val="25000"/>
                  </a:schemeClr>
                </a:solidFill>
              </a:rPr>
              <a:t>ECOLE</a:t>
            </a:r>
          </a:p>
          <a:p>
            <a:endParaRPr lang="fr-FR" sz="800" dirty="0" smtClean="0">
              <a:solidFill>
                <a:schemeClr val="bg1">
                  <a:lumMod val="75000"/>
                </a:schemeClr>
              </a:solidFill>
            </a:endParaRPr>
          </a:p>
          <a:p>
            <a:pPr marL="800100" lvl="1" indent="-342900">
              <a:buAutoNum type="alphaUcPeriod"/>
            </a:pPr>
            <a:r>
              <a:rPr lang="fr-FR" sz="1400" dirty="0">
                <a:solidFill>
                  <a:schemeClr val="bg1">
                    <a:lumMod val="75000"/>
                  </a:schemeClr>
                </a:solidFill>
              </a:rPr>
              <a:t>SUR LES ENSEIGNEMENTS, DE MANIERE GENERALE</a:t>
            </a:r>
          </a:p>
          <a:p>
            <a:pPr marL="800100" lvl="1" indent="-342900">
              <a:buAutoNum type="alphaUcPeriod"/>
            </a:pPr>
            <a:r>
              <a:rPr lang="fr-FR" sz="1400" dirty="0">
                <a:solidFill>
                  <a:schemeClr val="tx1">
                    <a:lumMod val="75000"/>
                    <a:lumOff val="25000"/>
                  </a:schemeClr>
                </a:solidFill>
              </a:rPr>
              <a:t>SUR LES ENSEIGNEMENTS, DE MANIERE SPECIFIQUE</a:t>
            </a:r>
          </a:p>
          <a:p>
            <a:pPr marL="800100" lvl="1" indent="-342900">
              <a:buAutoNum type="alphaUcPeriod"/>
            </a:pPr>
            <a:r>
              <a:rPr lang="fr-FR" sz="1400" dirty="0">
                <a:solidFill>
                  <a:schemeClr val="bg1">
                    <a:lumMod val="75000"/>
                  </a:schemeClr>
                </a:solidFill>
              </a:rPr>
              <a:t>SUR LE STAGE EFFECTUE PENDANT LA PERIODE ECOLE </a:t>
            </a:r>
          </a:p>
          <a:p>
            <a:pPr marL="800100" lvl="1" indent="-342900">
              <a:buAutoNum type="alphaUcPeriod"/>
            </a:pPr>
            <a:r>
              <a:rPr lang="fr-FR" sz="1400" dirty="0">
                <a:solidFill>
                  <a:schemeClr val="bg1">
                    <a:lumMod val="75000"/>
                  </a:schemeClr>
                </a:solidFill>
              </a:rPr>
              <a:t>SUR L’ENSEMBLE DE LA PERIODE </a:t>
            </a:r>
            <a:r>
              <a:rPr lang="fr-FR" sz="1400" dirty="0" smtClean="0">
                <a:solidFill>
                  <a:schemeClr val="bg1">
                    <a:lumMod val="75000"/>
                  </a:schemeClr>
                </a:solidFill>
              </a:rPr>
              <a:t>ECOLE</a:t>
            </a:r>
          </a:p>
          <a:p>
            <a:pPr marL="342900" indent="-342900">
              <a:buAutoNum type="alphaUcPeriod"/>
            </a:pPr>
            <a:endParaRPr lang="fr-FR" dirty="0" smtClean="0">
              <a:solidFill>
                <a:schemeClr val="bg1">
                  <a:lumMod val="75000"/>
                </a:schemeClr>
              </a:solidFill>
            </a:endParaRPr>
          </a:p>
          <a:p>
            <a:r>
              <a:rPr lang="fr-FR" dirty="0">
                <a:solidFill>
                  <a:schemeClr val="bg1">
                    <a:lumMod val="75000"/>
                  </a:schemeClr>
                </a:solidFill>
              </a:rPr>
              <a:t>TROISIEME PARTIE – LE PROJET PEDAGOGIQUE </a:t>
            </a:r>
            <a:r>
              <a:rPr lang="fr-FR" dirty="0" smtClean="0">
                <a:solidFill>
                  <a:schemeClr val="bg1">
                    <a:lumMod val="75000"/>
                  </a:schemeClr>
                </a:solidFill>
              </a:rPr>
              <a:t>INDIVIDUEL</a:t>
            </a:r>
          </a:p>
          <a:p>
            <a:endParaRPr lang="fr-FR" dirty="0" smtClean="0">
              <a:solidFill>
                <a:schemeClr val="bg1">
                  <a:lumMod val="75000"/>
                </a:schemeClr>
              </a:solidFill>
            </a:endParaRPr>
          </a:p>
          <a:p>
            <a:r>
              <a:rPr lang="fr-FR" dirty="0">
                <a:solidFill>
                  <a:schemeClr val="bg1">
                    <a:lumMod val="75000"/>
                  </a:schemeClr>
                </a:solidFill>
              </a:rPr>
              <a:t>QUATRIEME PARTIE – LE STAGE DE 6 MOIS EN CABINET </a:t>
            </a:r>
            <a:r>
              <a:rPr lang="fr-FR" dirty="0" smtClean="0">
                <a:solidFill>
                  <a:schemeClr val="bg1">
                    <a:lumMod val="75000"/>
                  </a:schemeClr>
                </a:solidFill>
              </a:rPr>
              <a:t>D’AVOCAT</a:t>
            </a:r>
          </a:p>
          <a:p>
            <a:endParaRPr lang="fr-FR" dirty="0" smtClean="0">
              <a:solidFill>
                <a:schemeClr val="bg1">
                  <a:lumMod val="75000"/>
                </a:schemeClr>
              </a:solidFill>
            </a:endParaRPr>
          </a:p>
          <a:p>
            <a:r>
              <a:rPr lang="fr-FR" dirty="0">
                <a:solidFill>
                  <a:schemeClr val="bg1">
                    <a:lumMod val="75000"/>
                  </a:schemeClr>
                </a:solidFill>
              </a:rPr>
              <a:t>CINQUIEME PARTIE – OBSERVATIONS </a:t>
            </a:r>
            <a:r>
              <a:rPr lang="fr-FR" dirty="0" smtClean="0">
                <a:solidFill>
                  <a:schemeClr val="bg1">
                    <a:lumMod val="75000"/>
                  </a:schemeClr>
                </a:solidFill>
              </a:rPr>
              <a:t>GENERALES</a:t>
            </a:r>
          </a:p>
          <a:p>
            <a:endParaRPr lang="fr-FR" dirty="0" smtClean="0">
              <a:solidFill>
                <a:schemeClr val="bg1">
                  <a:lumMod val="75000"/>
                </a:schemeClr>
              </a:solidFill>
            </a:endParaRPr>
          </a:p>
          <a:p>
            <a:r>
              <a:rPr lang="fr-FR" dirty="0">
                <a:solidFill>
                  <a:schemeClr val="bg1">
                    <a:lumMod val="75000"/>
                  </a:schemeClr>
                </a:solidFill>
              </a:rPr>
              <a:t>CONCLUSION ET PROPOSITIONS</a:t>
            </a: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pPr marL="342900" indent="-342900">
              <a:buAutoNum type="alphaUcPeriod"/>
            </a:pPr>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p:txBody>
      </p:sp>
      <p:sp>
        <p:nvSpPr>
          <p:cNvPr id="3" name="ZoneTexte 2"/>
          <p:cNvSpPr txBox="1"/>
          <p:nvPr/>
        </p:nvSpPr>
        <p:spPr>
          <a:xfrm>
            <a:off x="7047202" y="334953"/>
            <a:ext cx="2076209" cy="461665"/>
          </a:xfrm>
          <a:prstGeom prst="rect">
            <a:avLst/>
          </a:prstGeom>
          <a:noFill/>
        </p:spPr>
        <p:txBody>
          <a:bodyPr wrap="none" rtlCol="0">
            <a:spAutoFit/>
          </a:bodyPr>
          <a:lstStyle/>
          <a:p>
            <a:pPr algn="r"/>
            <a:r>
              <a:rPr lang="fr-FR" sz="2400" dirty="0" smtClean="0">
                <a:solidFill>
                  <a:schemeClr val="accent6">
                    <a:lumMod val="75000"/>
                  </a:schemeClr>
                </a:solidFill>
                <a:latin typeface="Century Gothic" pitchFamily="34" charset="0"/>
              </a:rPr>
              <a:t>Le </a:t>
            </a:r>
            <a:r>
              <a:rPr lang="fr-FR" sz="2400" dirty="0" smtClean="0">
                <a:solidFill>
                  <a:schemeClr val="tx1">
                    <a:lumMod val="75000"/>
                    <a:lumOff val="25000"/>
                  </a:schemeClr>
                </a:solidFill>
                <a:latin typeface="Century Gothic" pitchFamily="34" charset="0"/>
              </a:rPr>
              <a:t>sommaire</a:t>
            </a:r>
            <a:endParaRPr lang="fr-FR" sz="240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xmlns="" val="202334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11</a:t>
            </a:r>
            <a:endParaRPr lang="fr-FR" sz="1400" b="1" dirty="0">
              <a:latin typeface="Arial" pitchFamily="34" charset="0"/>
              <a:cs typeface="Arial" pitchFamily="34" charset="0"/>
            </a:endParaRPr>
          </a:p>
        </p:txBody>
      </p:sp>
      <p:sp>
        <p:nvSpPr>
          <p:cNvPr id="5" name="Rectangle 4"/>
          <p:cNvSpPr/>
          <p:nvPr/>
        </p:nvSpPr>
        <p:spPr>
          <a:xfrm>
            <a:off x="707571" y="1389352"/>
            <a:ext cx="3819273" cy="1200329"/>
          </a:xfrm>
          <a:prstGeom prst="rect">
            <a:avLst/>
          </a:prstGeom>
        </p:spPr>
        <p:txBody>
          <a:bodyPr wrap="square">
            <a:spAutoFit/>
          </a:bodyPr>
          <a:lstStyle/>
          <a:p>
            <a:r>
              <a:rPr lang="fr-FR" dirty="0" smtClean="0">
                <a:solidFill>
                  <a:schemeClr val="tx1">
                    <a:lumMod val="75000"/>
                    <a:lumOff val="25000"/>
                  </a:schemeClr>
                </a:solidFill>
                <a:cs typeface="Arial" pitchFamily="34" charset="0"/>
              </a:rPr>
              <a:t>Qu’avez-vous pensé des enseignements pour vous préparer à la pratique du contentieux : rédaction d’actes ?</a:t>
            </a:r>
            <a:endParaRPr lang="fr-FR" dirty="0">
              <a:solidFill>
                <a:schemeClr val="tx1">
                  <a:lumMod val="75000"/>
                  <a:lumOff val="25000"/>
                </a:schemeClr>
              </a:solidFill>
              <a:cs typeface="Arial" pitchFamily="34" charset="0"/>
            </a:endParaRPr>
          </a:p>
        </p:txBody>
      </p:sp>
      <p:graphicFrame>
        <p:nvGraphicFramePr>
          <p:cNvPr id="6" name="Graphique 5"/>
          <p:cNvGraphicFramePr/>
          <p:nvPr>
            <p:extLst>
              <p:ext uri="{D42A27DB-BD31-4B8C-83A1-F6EECF244321}">
                <p14:modId xmlns:p14="http://schemas.microsoft.com/office/powerpoint/2010/main" xmlns="" val="398484147"/>
              </p:ext>
            </p:extLst>
          </p:nvPr>
        </p:nvGraphicFramePr>
        <p:xfrm>
          <a:off x="125760" y="2791344"/>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
        <p:nvSpPr>
          <p:cNvPr id="8" name="Rectangle 7"/>
          <p:cNvSpPr/>
          <p:nvPr/>
        </p:nvSpPr>
        <p:spPr>
          <a:xfrm>
            <a:off x="5569532" y="513304"/>
            <a:ext cx="3508461"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les enseignements, de manière </a:t>
            </a:r>
            <a:r>
              <a:rPr lang="fr-FR" sz="1400" dirty="0" smtClean="0">
                <a:solidFill>
                  <a:schemeClr val="tx1">
                    <a:lumMod val="65000"/>
                    <a:lumOff val="35000"/>
                  </a:schemeClr>
                </a:solidFill>
              </a:rPr>
              <a:t>spécifique</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355594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50614" y="2795786"/>
            <a:ext cx="4260871" cy="1077218"/>
          </a:xfrm>
          <a:prstGeom prst="rect">
            <a:avLst/>
          </a:prstGeom>
          <a:noFill/>
        </p:spPr>
        <p:txBody>
          <a:bodyPr wrap="square" rtlCol="0">
            <a:spAutoFit/>
          </a:bodyPr>
          <a:lstStyle/>
          <a:p>
            <a:pPr algn="just"/>
            <a:r>
              <a:rPr lang="fr-FR" sz="1600" cap="all" dirty="0" smtClean="0">
                <a:solidFill>
                  <a:srgbClr val="3F434B"/>
                </a:solidFill>
              </a:rPr>
              <a:t>Les résultats et L’analyse du questionnaire FORMATION FNEA vous sont présentés en partenariat avec le costumier </a:t>
            </a:r>
            <a:r>
              <a:rPr lang="fr-FR" sz="1600" b="1" cap="all" dirty="0" smtClean="0">
                <a:solidFill>
                  <a:srgbClr val="3F434B"/>
                </a:solidFill>
              </a:rPr>
              <a:t>MAISON BOSC</a:t>
            </a:r>
            <a:endParaRPr lang="fr-FR" sz="1600" b="1" cap="all" dirty="0">
              <a:solidFill>
                <a:srgbClr val="3F434B"/>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7104" y="1314161"/>
            <a:ext cx="2726501" cy="4808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ZoneTexte 5"/>
          <p:cNvSpPr txBox="1"/>
          <p:nvPr/>
        </p:nvSpPr>
        <p:spPr>
          <a:xfrm>
            <a:off x="6468586" y="346242"/>
            <a:ext cx="2666114" cy="461665"/>
          </a:xfrm>
          <a:prstGeom prst="rect">
            <a:avLst/>
          </a:prstGeom>
          <a:noFill/>
        </p:spPr>
        <p:txBody>
          <a:bodyPr wrap="none" rtlCol="0">
            <a:spAutoFit/>
          </a:bodyPr>
          <a:lstStyle/>
          <a:p>
            <a:pPr algn="r"/>
            <a:r>
              <a:rPr lang="fr-FR" sz="2400" dirty="0" smtClean="0">
                <a:solidFill>
                  <a:schemeClr val="accent6">
                    <a:lumMod val="75000"/>
                  </a:schemeClr>
                </a:solidFill>
                <a:latin typeface="Century Gothic" pitchFamily="34" charset="0"/>
              </a:rPr>
              <a:t>Notre </a:t>
            </a:r>
            <a:r>
              <a:rPr lang="fr-FR" sz="2400" dirty="0" smtClean="0">
                <a:solidFill>
                  <a:schemeClr val="tx1">
                    <a:lumMod val="75000"/>
                    <a:lumOff val="25000"/>
                  </a:schemeClr>
                </a:solidFill>
                <a:latin typeface="Century Gothic" pitchFamily="34" charset="0"/>
              </a:rPr>
              <a:t>partenaire</a:t>
            </a:r>
            <a:endParaRPr lang="fr-FR" sz="240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xmlns="" val="11092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12</a:t>
            </a:r>
            <a:endParaRPr lang="fr-FR" sz="1400" b="1" dirty="0">
              <a:latin typeface="Arial" pitchFamily="34" charset="0"/>
              <a:cs typeface="Arial" pitchFamily="34" charset="0"/>
            </a:endParaRPr>
          </a:p>
        </p:txBody>
      </p:sp>
      <p:sp>
        <p:nvSpPr>
          <p:cNvPr id="5" name="Rectangle 4"/>
          <p:cNvSpPr/>
          <p:nvPr/>
        </p:nvSpPr>
        <p:spPr>
          <a:xfrm>
            <a:off x="707571" y="1524820"/>
            <a:ext cx="3819273" cy="923330"/>
          </a:xfrm>
          <a:prstGeom prst="rect">
            <a:avLst/>
          </a:prstGeom>
        </p:spPr>
        <p:txBody>
          <a:bodyPr wrap="square">
            <a:spAutoFit/>
          </a:bodyPr>
          <a:lstStyle/>
          <a:p>
            <a:r>
              <a:rPr lang="fr-FR" dirty="0" smtClean="0">
                <a:solidFill>
                  <a:schemeClr val="tx1">
                    <a:lumMod val="75000"/>
                    <a:lumOff val="25000"/>
                  </a:schemeClr>
                </a:solidFill>
                <a:cs typeface="Arial" pitchFamily="34" charset="0"/>
              </a:rPr>
              <a:t>Qu’avez-vous pensé des enseignements pour vous préparer à la pratique du contentieux : plaidoirie ?</a:t>
            </a:r>
            <a:endParaRPr lang="fr-FR" dirty="0">
              <a:solidFill>
                <a:schemeClr val="tx1">
                  <a:lumMod val="75000"/>
                  <a:lumOff val="25000"/>
                </a:schemeClr>
              </a:solidFill>
              <a:cs typeface="Arial" pitchFamily="34" charset="0"/>
            </a:endParaRPr>
          </a:p>
        </p:txBody>
      </p:sp>
      <p:graphicFrame>
        <p:nvGraphicFramePr>
          <p:cNvPr id="6" name="Graphique 5"/>
          <p:cNvGraphicFramePr/>
          <p:nvPr>
            <p:extLst>
              <p:ext uri="{D42A27DB-BD31-4B8C-83A1-F6EECF244321}">
                <p14:modId xmlns:p14="http://schemas.microsoft.com/office/powerpoint/2010/main" xmlns="" val="399317862"/>
              </p:ext>
            </p:extLst>
          </p:nvPr>
        </p:nvGraphicFramePr>
        <p:xfrm>
          <a:off x="125760" y="2802633"/>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569532" y="513304"/>
            <a:ext cx="3508461"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les enseignements, de manière </a:t>
            </a:r>
            <a:r>
              <a:rPr lang="fr-FR" sz="1400" dirty="0" smtClean="0">
                <a:solidFill>
                  <a:schemeClr val="tx1">
                    <a:lumMod val="65000"/>
                    <a:lumOff val="35000"/>
                  </a:schemeClr>
                </a:solidFill>
              </a:rPr>
              <a:t>spécifique</a:t>
            </a:r>
            <a:endParaRPr lang="fr-FR" sz="1400" dirty="0">
              <a:solidFill>
                <a:schemeClr val="tx1">
                  <a:lumMod val="65000"/>
                  <a:lumOff val="35000"/>
                </a:schemeClr>
              </a:solidFill>
            </a:endParaRPr>
          </a:p>
        </p:txBody>
      </p:sp>
      <p:sp>
        <p:nvSpPr>
          <p:cNvPr id="8" name="ZoneTexte 7"/>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1251754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13</a:t>
            </a:r>
            <a:endParaRPr lang="fr-FR" sz="1400" b="1" dirty="0">
              <a:latin typeface="Arial" pitchFamily="34" charset="0"/>
              <a:cs typeface="Arial" pitchFamily="34" charset="0"/>
            </a:endParaRPr>
          </a:p>
        </p:txBody>
      </p:sp>
      <p:sp>
        <p:nvSpPr>
          <p:cNvPr id="5" name="Rectangle 4"/>
          <p:cNvSpPr/>
          <p:nvPr/>
        </p:nvSpPr>
        <p:spPr>
          <a:xfrm>
            <a:off x="707571" y="1524820"/>
            <a:ext cx="3819273" cy="923330"/>
          </a:xfrm>
          <a:prstGeom prst="rect">
            <a:avLst/>
          </a:prstGeom>
        </p:spPr>
        <p:txBody>
          <a:bodyPr wrap="square">
            <a:spAutoFit/>
          </a:bodyPr>
          <a:lstStyle/>
          <a:p>
            <a:r>
              <a:rPr lang="fr-FR" dirty="0" smtClean="0">
                <a:solidFill>
                  <a:schemeClr val="tx1">
                    <a:lumMod val="75000"/>
                    <a:lumOff val="25000"/>
                  </a:schemeClr>
                </a:solidFill>
                <a:cs typeface="Arial" pitchFamily="34" charset="0"/>
              </a:rPr>
              <a:t>Qu’avez-vous pensé des enseignements pour vous préparer à la pratique du conseil ?</a:t>
            </a:r>
            <a:endParaRPr lang="fr-FR" dirty="0">
              <a:solidFill>
                <a:schemeClr val="tx1">
                  <a:lumMod val="75000"/>
                  <a:lumOff val="25000"/>
                </a:schemeClr>
              </a:solidFill>
              <a:cs typeface="Arial" pitchFamily="34" charset="0"/>
            </a:endParaRPr>
          </a:p>
        </p:txBody>
      </p:sp>
      <p:graphicFrame>
        <p:nvGraphicFramePr>
          <p:cNvPr id="6" name="Graphique 5"/>
          <p:cNvGraphicFramePr/>
          <p:nvPr>
            <p:extLst>
              <p:ext uri="{D42A27DB-BD31-4B8C-83A1-F6EECF244321}">
                <p14:modId xmlns:p14="http://schemas.microsoft.com/office/powerpoint/2010/main" xmlns="" val="1452152062"/>
              </p:ext>
            </p:extLst>
          </p:nvPr>
        </p:nvGraphicFramePr>
        <p:xfrm>
          <a:off x="125760" y="2757477"/>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569532" y="513304"/>
            <a:ext cx="3508461"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les enseignements, de manière </a:t>
            </a:r>
            <a:r>
              <a:rPr lang="fr-FR" sz="1400" dirty="0" smtClean="0">
                <a:solidFill>
                  <a:schemeClr val="tx1">
                    <a:lumMod val="65000"/>
                    <a:lumOff val="35000"/>
                  </a:schemeClr>
                </a:solidFill>
              </a:rPr>
              <a:t>spécifique</a:t>
            </a:r>
            <a:endParaRPr lang="fr-FR" sz="1400" dirty="0">
              <a:solidFill>
                <a:schemeClr val="tx1">
                  <a:lumMod val="65000"/>
                  <a:lumOff val="35000"/>
                </a:schemeClr>
              </a:solidFill>
            </a:endParaRPr>
          </a:p>
        </p:txBody>
      </p:sp>
      <p:sp>
        <p:nvSpPr>
          <p:cNvPr id="8" name="ZoneTexte 7"/>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44039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14</a:t>
            </a:r>
            <a:endParaRPr lang="fr-FR" sz="1400" b="1" dirty="0">
              <a:latin typeface="Arial" pitchFamily="34" charset="0"/>
              <a:cs typeface="Arial" pitchFamily="34" charset="0"/>
            </a:endParaRPr>
          </a:p>
        </p:txBody>
      </p:sp>
      <p:sp>
        <p:nvSpPr>
          <p:cNvPr id="5" name="Rectangle 4"/>
          <p:cNvSpPr/>
          <p:nvPr/>
        </p:nvSpPr>
        <p:spPr>
          <a:xfrm>
            <a:off x="707571" y="1648999"/>
            <a:ext cx="3819273"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Qu’avez-vous pensé des enseignements de langue ?</a:t>
            </a:r>
            <a:endParaRPr lang="fr-FR" dirty="0">
              <a:solidFill>
                <a:schemeClr val="tx1">
                  <a:lumMod val="75000"/>
                  <a:lumOff val="25000"/>
                </a:schemeClr>
              </a:solidFill>
              <a:cs typeface="Arial" pitchFamily="34" charset="0"/>
            </a:endParaRPr>
          </a:p>
        </p:txBody>
      </p:sp>
      <p:graphicFrame>
        <p:nvGraphicFramePr>
          <p:cNvPr id="6" name="Graphique 5"/>
          <p:cNvGraphicFramePr/>
          <p:nvPr>
            <p:extLst>
              <p:ext uri="{D42A27DB-BD31-4B8C-83A1-F6EECF244321}">
                <p14:modId xmlns:p14="http://schemas.microsoft.com/office/powerpoint/2010/main" xmlns="" val="1815215135"/>
              </p:ext>
            </p:extLst>
          </p:nvPr>
        </p:nvGraphicFramePr>
        <p:xfrm>
          <a:off x="67190" y="2701033"/>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569532" y="513304"/>
            <a:ext cx="3508461"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les enseignements, de manière </a:t>
            </a:r>
            <a:r>
              <a:rPr lang="fr-FR" sz="1400" dirty="0" smtClean="0">
                <a:solidFill>
                  <a:schemeClr val="tx1">
                    <a:lumMod val="65000"/>
                    <a:lumOff val="35000"/>
                  </a:schemeClr>
                </a:solidFill>
              </a:rPr>
              <a:t>spécifique</a:t>
            </a:r>
            <a:endParaRPr lang="fr-FR" sz="1400" dirty="0">
              <a:solidFill>
                <a:schemeClr val="tx1">
                  <a:lumMod val="65000"/>
                  <a:lumOff val="35000"/>
                </a:schemeClr>
              </a:solidFill>
            </a:endParaRPr>
          </a:p>
        </p:txBody>
      </p:sp>
      <p:sp>
        <p:nvSpPr>
          <p:cNvPr id="8" name="ZoneTexte 7"/>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3151925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15</a:t>
            </a:r>
            <a:endParaRPr lang="fr-FR" sz="1400" b="1" dirty="0">
              <a:latin typeface="Arial" pitchFamily="34" charset="0"/>
              <a:cs typeface="Arial" pitchFamily="34" charset="0"/>
            </a:endParaRPr>
          </a:p>
        </p:txBody>
      </p:sp>
      <p:sp>
        <p:nvSpPr>
          <p:cNvPr id="5" name="Rectangle 4"/>
          <p:cNvSpPr/>
          <p:nvPr/>
        </p:nvSpPr>
        <p:spPr>
          <a:xfrm>
            <a:off x="707571" y="1648999"/>
            <a:ext cx="3819273"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bénéficié d’enseignements à distance ?</a:t>
            </a:r>
            <a:endParaRPr lang="fr-FR" dirty="0">
              <a:solidFill>
                <a:schemeClr val="tx1">
                  <a:lumMod val="75000"/>
                  <a:lumOff val="25000"/>
                </a:schemeClr>
              </a:solidFill>
              <a:cs typeface="Arial" pitchFamily="34" charset="0"/>
            </a:endParaRPr>
          </a:p>
        </p:txBody>
      </p:sp>
      <p:graphicFrame>
        <p:nvGraphicFramePr>
          <p:cNvPr id="6" name="Graphique 5"/>
          <p:cNvGraphicFramePr/>
          <p:nvPr>
            <p:extLst>
              <p:ext uri="{D42A27DB-BD31-4B8C-83A1-F6EECF244321}">
                <p14:modId xmlns:p14="http://schemas.microsoft.com/office/powerpoint/2010/main" xmlns="" val="2421062851"/>
              </p:ext>
            </p:extLst>
          </p:nvPr>
        </p:nvGraphicFramePr>
        <p:xfrm>
          <a:off x="90096" y="2496877"/>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457200" y="5716342"/>
            <a:ext cx="3849624" cy="707886"/>
          </a:xfrm>
          <a:prstGeom prst="rect">
            <a:avLst/>
          </a:prstGeom>
          <a:noFill/>
        </p:spPr>
        <p:txBody>
          <a:bodyPr wrap="square" rtlCol="0">
            <a:spAutoFit/>
          </a:bodyPr>
          <a:lstStyle/>
          <a:p>
            <a:r>
              <a:rPr lang="fr-FR" sz="1000" dirty="0" smtClean="0"/>
              <a:t>En détail : parmi les élèves ayant répondu </a:t>
            </a:r>
            <a:r>
              <a:rPr lang="fr-FR" sz="1000" b="1" dirty="0" smtClean="0"/>
              <a:t>autre</a:t>
            </a:r>
            <a:r>
              <a:rPr lang="fr-FR" sz="1000" dirty="0" smtClean="0"/>
              <a:t> il a été précisé </a:t>
            </a:r>
            <a:r>
              <a:rPr lang="fr-FR" sz="1000" dirty="0"/>
              <a:t>« </a:t>
            </a:r>
            <a:r>
              <a:rPr lang="fr-FR" sz="1000" b="1" dirty="0" smtClean="0"/>
              <a:t>Finance et comptabilité, techniques de communication et plus globalement multiples matières (EFB) »</a:t>
            </a:r>
            <a:endParaRPr lang="fr-FR" sz="1000" b="1" dirty="0"/>
          </a:p>
          <a:p>
            <a:endParaRPr lang="fr-FR" sz="1000" dirty="0"/>
          </a:p>
        </p:txBody>
      </p:sp>
      <p:sp>
        <p:nvSpPr>
          <p:cNvPr id="8" name="Rectangle 7"/>
          <p:cNvSpPr/>
          <p:nvPr/>
        </p:nvSpPr>
        <p:spPr>
          <a:xfrm>
            <a:off x="5569532" y="513304"/>
            <a:ext cx="3508461"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les enseignements, de manière </a:t>
            </a:r>
            <a:r>
              <a:rPr lang="fr-FR" sz="1400" dirty="0" smtClean="0">
                <a:solidFill>
                  <a:schemeClr val="tx1">
                    <a:lumMod val="65000"/>
                    <a:lumOff val="35000"/>
                  </a:schemeClr>
                </a:solidFill>
              </a:rPr>
              <a:t>spécifique</a:t>
            </a:r>
            <a:endParaRPr lang="fr-FR" sz="1400" dirty="0">
              <a:solidFill>
                <a:schemeClr val="tx1">
                  <a:lumMod val="65000"/>
                  <a:lumOff val="35000"/>
                </a:schemeClr>
              </a:solidFill>
            </a:endParaRPr>
          </a:p>
        </p:txBody>
      </p:sp>
      <p:sp>
        <p:nvSpPr>
          <p:cNvPr id="9" name="ZoneTexte 8"/>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2596494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16</a:t>
            </a:r>
            <a:endParaRPr lang="fr-FR" sz="1400" b="1" dirty="0">
              <a:latin typeface="Arial" pitchFamily="34" charset="0"/>
              <a:cs typeface="Arial" pitchFamily="34" charset="0"/>
            </a:endParaRPr>
          </a:p>
        </p:txBody>
      </p:sp>
      <p:sp>
        <p:nvSpPr>
          <p:cNvPr id="5" name="Rectangle 4"/>
          <p:cNvSpPr/>
          <p:nvPr/>
        </p:nvSpPr>
        <p:spPr>
          <a:xfrm>
            <a:off x="707571" y="1648999"/>
            <a:ext cx="3819273"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Le cas échéant, qu’avez-vous pensé de ces enseignements à distance ?</a:t>
            </a:r>
            <a:endParaRPr lang="fr-FR" dirty="0">
              <a:solidFill>
                <a:schemeClr val="tx1">
                  <a:lumMod val="75000"/>
                  <a:lumOff val="25000"/>
                </a:schemeClr>
              </a:solidFill>
              <a:cs typeface="Arial" pitchFamily="34" charset="0"/>
            </a:endParaRPr>
          </a:p>
        </p:txBody>
      </p:sp>
      <p:graphicFrame>
        <p:nvGraphicFramePr>
          <p:cNvPr id="6" name="Graphique 5"/>
          <p:cNvGraphicFramePr/>
          <p:nvPr>
            <p:extLst>
              <p:ext uri="{D42A27DB-BD31-4B8C-83A1-F6EECF244321}">
                <p14:modId xmlns:p14="http://schemas.microsoft.com/office/powerpoint/2010/main" xmlns="" val="2963180051"/>
              </p:ext>
            </p:extLst>
          </p:nvPr>
        </p:nvGraphicFramePr>
        <p:xfrm>
          <a:off x="125760" y="2701033"/>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569532" y="513304"/>
            <a:ext cx="3508461"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les enseignements, de manière </a:t>
            </a:r>
            <a:r>
              <a:rPr lang="fr-FR" sz="1400" dirty="0" smtClean="0">
                <a:solidFill>
                  <a:schemeClr val="tx1">
                    <a:lumMod val="65000"/>
                    <a:lumOff val="35000"/>
                  </a:schemeClr>
                </a:solidFill>
              </a:rPr>
              <a:t>spécifique</a:t>
            </a:r>
            <a:endParaRPr lang="fr-FR" sz="1400" dirty="0">
              <a:solidFill>
                <a:schemeClr val="tx1">
                  <a:lumMod val="65000"/>
                  <a:lumOff val="35000"/>
                </a:schemeClr>
              </a:solidFill>
            </a:endParaRPr>
          </a:p>
        </p:txBody>
      </p:sp>
      <p:sp>
        <p:nvSpPr>
          <p:cNvPr id="8" name="ZoneTexte 7"/>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547164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5538" y="1295008"/>
            <a:ext cx="7743662" cy="6740307"/>
          </a:xfrm>
          <a:prstGeom prst="rect">
            <a:avLst/>
          </a:prstGeom>
          <a:noFill/>
        </p:spPr>
        <p:txBody>
          <a:bodyPr wrap="square" rtlCol="0">
            <a:spAutoFit/>
          </a:bodyPr>
          <a:lstStyle/>
          <a:p>
            <a:r>
              <a:rPr lang="fr-FR" dirty="0">
                <a:solidFill>
                  <a:schemeClr val="bg1">
                    <a:lumMod val="75000"/>
                  </a:schemeClr>
                </a:solidFill>
              </a:rPr>
              <a:t>PROPOS </a:t>
            </a:r>
            <a:r>
              <a:rPr lang="fr-FR" dirty="0" smtClean="0">
                <a:solidFill>
                  <a:schemeClr val="bg1">
                    <a:lumMod val="75000"/>
                  </a:schemeClr>
                </a:solidFill>
              </a:rPr>
              <a:t>INTRODUCTIFS</a:t>
            </a:r>
          </a:p>
          <a:p>
            <a:endParaRPr lang="fr-FR" dirty="0" smtClean="0">
              <a:solidFill>
                <a:schemeClr val="tx1">
                  <a:lumMod val="75000"/>
                  <a:lumOff val="25000"/>
                </a:schemeClr>
              </a:solidFill>
            </a:endParaRPr>
          </a:p>
          <a:p>
            <a:r>
              <a:rPr lang="fr-FR" dirty="0">
                <a:solidFill>
                  <a:schemeClr val="bg1">
                    <a:lumMod val="75000"/>
                  </a:schemeClr>
                </a:solidFill>
              </a:rPr>
              <a:t>PREMIERE PARTIE – DONNEES </a:t>
            </a:r>
            <a:r>
              <a:rPr lang="fr-FR" dirty="0" smtClean="0">
                <a:solidFill>
                  <a:schemeClr val="bg1">
                    <a:lumMod val="75000"/>
                  </a:schemeClr>
                </a:solidFill>
              </a:rPr>
              <a:t>LIMINAIRES</a:t>
            </a:r>
          </a:p>
          <a:p>
            <a:endParaRPr lang="fr-FR" dirty="0" smtClean="0">
              <a:solidFill>
                <a:schemeClr val="bg1">
                  <a:lumMod val="75000"/>
                </a:schemeClr>
              </a:solidFill>
            </a:endParaRPr>
          </a:p>
          <a:p>
            <a:r>
              <a:rPr lang="fr-FR" dirty="0">
                <a:solidFill>
                  <a:schemeClr val="tx1">
                    <a:lumMod val="75000"/>
                    <a:lumOff val="25000"/>
                  </a:schemeClr>
                </a:solidFill>
              </a:rPr>
              <a:t>DEUXIEME PARTIE – LA PERIODE </a:t>
            </a:r>
            <a:r>
              <a:rPr lang="fr-FR" dirty="0" smtClean="0">
                <a:solidFill>
                  <a:schemeClr val="tx1">
                    <a:lumMod val="75000"/>
                    <a:lumOff val="25000"/>
                  </a:schemeClr>
                </a:solidFill>
              </a:rPr>
              <a:t>ECOLE</a:t>
            </a:r>
          </a:p>
          <a:p>
            <a:endParaRPr lang="fr-FR" sz="800" dirty="0" smtClean="0">
              <a:solidFill>
                <a:schemeClr val="bg1">
                  <a:lumMod val="75000"/>
                </a:schemeClr>
              </a:solidFill>
            </a:endParaRPr>
          </a:p>
          <a:p>
            <a:pPr marL="800100" lvl="1" indent="-342900">
              <a:buAutoNum type="alphaUcPeriod"/>
            </a:pPr>
            <a:r>
              <a:rPr lang="fr-FR" sz="1400" dirty="0">
                <a:solidFill>
                  <a:schemeClr val="bg1">
                    <a:lumMod val="75000"/>
                  </a:schemeClr>
                </a:solidFill>
              </a:rPr>
              <a:t>SUR LES ENSEIGNEMENTS, DE MANIERE GENERALE</a:t>
            </a:r>
          </a:p>
          <a:p>
            <a:pPr marL="800100" lvl="1" indent="-342900">
              <a:buAutoNum type="alphaUcPeriod"/>
            </a:pPr>
            <a:r>
              <a:rPr lang="fr-FR" sz="1400" dirty="0">
                <a:solidFill>
                  <a:schemeClr val="bg1">
                    <a:lumMod val="75000"/>
                  </a:schemeClr>
                </a:solidFill>
              </a:rPr>
              <a:t>SUR LES ENSEIGNEMENTS, DE MANIERE SPECIFIQUE</a:t>
            </a:r>
          </a:p>
          <a:p>
            <a:pPr marL="800100" lvl="1" indent="-342900">
              <a:buAutoNum type="alphaUcPeriod"/>
            </a:pPr>
            <a:r>
              <a:rPr lang="fr-FR" sz="1400" dirty="0">
                <a:solidFill>
                  <a:schemeClr val="tx1">
                    <a:lumMod val="75000"/>
                    <a:lumOff val="25000"/>
                  </a:schemeClr>
                </a:solidFill>
              </a:rPr>
              <a:t>SUR LE STAGE EFFECTUE PENDANT LA PERIODE ECOLE </a:t>
            </a:r>
          </a:p>
          <a:p>
            <a:pPr marL="800100" lvl="1" indent="-342900">
              <a:buAutoNum type="alphaUcPeriod"/>
            </a:pPr>
            <a:r>
              <a:rPr lang="fr-FR" sz="1400" dirty="0">
                <a:solidFill>
                  <a:schemeClr val="bg1">
                    <a:lumMod val="75000"/>
                  </a:schemeClr>
                </a:solidFill>
              </a:rPr>
              <a:t>SUR L’ENSEMBLE DE LA PERIODE </a:t>
            </a:r>
            <a:r>
              <a:rPr lang="fr-FR" sz="1400" dirty="0" smtClean="0">
                <a:solidFill>
                  <a:schemeClr val="bg1">
                    <a:lumMod val="75000"/>
                  </a:schemeClr>
                </a:solidFill>
              </a:rPr>
              <a:t>ECOLE</a:t>
            </a:r>
          </a:p>
          <a:p>
            <a:pPr marL="342900" indent="-342900">
              <a:buAutoNum type="alphaUcPeriod"/>
            </a:pPr>
            <a:endParaRPr lang="fr-FR" dirty="0" smtClean="0">
              <a:solidFill>
                <a:schemeClr val="bg1">
                  <a:lumMod val="75000"/>
                </a:schemeClr>
              </a:solidFill>
            </a:endParaRPr>
          </a:p>
          <a:p>
            <a:r>
              <a:rPr lang="fr-FR" dirty="0">
                <a:solidFill>
                  <a:schemeClr val="bg1">
                    <a:lumMod val="75000"/>
                  </a:schemeClr>
                </a:solidFill>
              </a:rPr>
              <a:t>TROISIEME PARTIE – LE PROJET PEDAGOGIQUE </a:t>
            </a:r>
            <a:r>
              <a:rPr lang="fr-FR" dirty="0" smtClean="0">
                <a:solidFill>
                  <a:schemeClr val="bg1">
                    <a:lumMod val="75000"/>
                  </a:schemeClr>
                </a:solidFill>
              </a:rPr>
              <a:t>INDIVIDUEL</a:t>
            </a:r>
          </a:p>
          <a:p>
            <a:endParaRPr lang="fr-FR" dirty="0" smtClean="0">
              <a:solidFill>
                <a:schemeClr val="bg1">
                  <a:lumMod val="75000"/>
                </a:schemeClr>
              </a:solidFill>
            </a:endParaRPr>
          </a:p>
          <a:p>
            <a:r>
              <a:rPr lang="fr-FR" dirty="0">
                <a:solidFill>
                  <a:schemeClr val="bg1">
                    <a:lumMod val="75000"/>
                  </a:schemeClr>
                </a:solidFill>
              </a:rPr>
              <a:t>QUATRIEME PARTIE – LE STAGE DE 6 MOIS EN CABINET </a:t>
            </a:r>
            <a:r>
              <a:rPr lang="fr-FR" dirty="0" smtClean="0">
                <a:solidFill>
                  <a:schemeClr val="bg1">
                    <a:lumMod val="75000"/>
                  </a:schemeClr>
                </a:solidFill>
              </a:rPr>
              <a:t>D’AVOCAT</a:t>
            </a:r>
          </a:p>
          <a:p>
            <a:endParaRPr lang="fr-FR" dirty="0" smtClean="0">
              <a:solidFill>
                <a:schemeClr val="bg1">
                  <a:lumMod val="75000"/>
                </a:schemeClr>
              </a:solidFill>
            </a:endParaRPr>
          </a:p>
          <a:p>
            <a:r>
              <a:rPr lang="fr-FR" dirty="0">
                <a:solidFill>
                  <a:schemeClr val="bg1">
                    <a:lumMod val="75000"/>
                  </a:schemeClr>
                </a:solidFill>
              </a:rPr>
              <a:t>CINQUIEME PARTIE – OBSERVATIONS </a:t>
            </a:r>
            <a:r>
              <a:rPr lang="fr-FR" dirty="0" smtClean="0">
                <a:solidFill>
                  <a:schemeClr val="bg1">
                    <a:lumMod val="75000"/>
                  </a:schemeClr>
                </a:solidFill>
              </a:rPr>
              <a:t>GENERALES</a:t>
            </a:r>
          </a:p>
          <a:p>
            <a:endParaRPr lang="fr-FR" dirty="0" smtClean="0">
              <a:solidFill>
                <a:schemeClr val="bg1">
                  <a:lumMod val="75000"/>
                </a:schemeClr>
              </a:solidFill>
            </a:endParaRPr>
          </a:p>
          <a:p>
            <a:r>
              <a:rPr lang="fr-FR" dirty="0">
                <a:solidFill>
                  <a:schemeClr val="bg1">
                    <a:lumMod val="75000"/>
                  </a:schemeClr>
                </a:solidFill>
              </a:rPr>
              <a:t>CONCLUSION ET PROPOSITIONS</a:t>
            </a: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pPr marL="342900" indent="-342900">
              <a:buAutoNum type="alphaUcPeriod"/>
            </a:pPr>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p:txBody>
      </p:sp>
      <p:sp>
        <p:nvSpPr>
          <p:cNvPr id="3" name="ZoneTexte 2"/>
          <p:cNvSpPr txBox="1"/>
          <p:nvPr/>
        </p:nvSpPr>
        <p:spPr>
          <a:xfrm>
            <a:off x="7047202" y="334953"/>
            <a:ext cx="2076209" cy="461665"/>
          </a:xfrm>
          <a:prstGeom prst="rect">
            <a:avLst/>
          </a:prstGeom>
          <a:noFill/>
        </p:spPr>
        <p:txBody>
          <a:bodyPr wrap="none" rtlCol="0">
            <a:spAutoFit/>
          </a:bodyPr>
          <a:lstStyle/>
          <a:p>
            <a:pPr algn="r"/>
            <a:r>
              <a:rPr lang="fr-FR" sz="2400" dirty="0" smtClean="0">
                <a:solidFill>
                  <a:schemeClr val="accent6">
                    <a:lumMod val="75000"/>
                  </a:schemeClr>
                </a:solidFill>
                <a:latin typeface="Century Gothic" pitchFamily="34" charset="0"/>
              </a:rPr>
              <a:t>Le </a:t>
            </a:r>
            <a:r>
              <a:rPr lang="fr-FR" sz="2400" dirty="0" smtClean="0">
                <a:solidFill>
                  <a:schemeClr val="tx1">
                    <a:lumMod val="75000"/>
                    <a:lumOff val="25000"/>
                  </a:schemeClr>
                </a:solidFill>
                <a:latin typeface="Century Gothic" pitchFamily="34" charset="0"/>
              </a:rPr>
              <a:t>sommaire</a:t>
            </a:r>
            <a:endParaRPr lang="fr-FR" sz="240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xmlns="" val="1852907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17</a:t>
            </a:r>
            <a:endParaRPr lang="fr-FR" sz="1400" b="1" dirty="0">
              <a:latin typeface="Arial" pitchFamily="34" charset="0"/>
              <a:cs typeface="Arial" pitchFamily="34" charset="0"/>
            </a:endParaRPr>
          </a:p>
        </p:txBody>
      </p:sp>
      <p:sp>
        <p:nvSpPr>
          <p:cNvPr id="3" name="Rectangle 2"/>
          <p:cNvSpPr/>
          <p:nvPr/>
        </p:nvSpPr>
        <p:spPr>
          <a:xfrm>
            <a:off x="707571" y="1524820"/>
            <a:ext cx="3819273" cy="923330"/>
          </a:xfrm>
          <a:prstGeom prst="rect">
            <a:avLst/>
          </a:prstGeom>
        </p:spPr>
        <p:txBody>
          <a:bodyPr wrap="square">
            <a:spAutoFit/>
          </a:bodyPr>
          <a:lstStyle/>
          <a:p>
            <a:r>
              <a:rPr lang="fr-FR" dirty="0" smtClean="0">
                <a:solidFill>
                  <a:schemeClr val="tx1">
                    <a:lumMod val="75000"/>
                    <a:lumOff val="25000"/>
                  </a:schemeClr>
                </a:solidFill>
                <a:cs typeface="Arial" pitchFamily="34" charset="0"/>
              </a:rPr>
              <a:t>Aviez-vous effectué un stage en cabinet d’avocat avant d’intégrer l’école ?</a:t>
            </a:r>
            <a:endParaRPr lang="fr-FR" dirty="0">
              <a:solidFill>
                <a:schemeClr val="tx1">
                  <a:lumMod val="75000"/>
                  <a:lumOff val="2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714761317"/>
              </p:ext>
            </p:extLst>
          </p:nvPr>
        </p:nvGraphicFramePr>
        <p:xfrm>
          <a:off x="125760" y="2746188"/>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5566070" y="513304"/>
            <a:ext cx="3511923"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a:t>
            </a:r>
            <a:r>
              <a:rPr lang="fr-FR" sz="1400" dirty="0" smtClean="0">
                <a:solidFill>
                  <a:schemeClr val="tx1">
                    <a:lumMod val="65000"/>
                    <a:lumOff val="35000"/>
                  </a:schemeClr>
                </a:solidFill>
              </a:rPr>
              <a:t>le stage effectué pendant la période école</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759970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17714"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18</a:t>
            </a:r>
            <a:endParaRPr lang="fr-FR" sz="1400" b="1" dirty="0">
              <a:latin typeface="Arial" pitchFamily="34" charset="0"/>
              <a:cs typeface="Arial" pitchFamily="34" charset="0"/>
            </a:endParaRPr>
          </a:p>
        </p:txBody>
      </p:sp>
      <p:sp>
        <p:nvSpPr>
          <p:cNvPr id="3" name="Rectangle 2"/>
          <p:cNvSpPr/>
          <p:nvPr/>
        </p:nvSpPr>
        <p:spPr>
          <a:xfrm>
            <a:off x="707571" y="1378063"/>
            <a:ext cx="3819273" cy="1200329"/>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effectué un stage en cabinet d’avocat pendant la période école (stage d’observation, stage en alternance, etc.) ?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2247584410"/>
              </p:ext>
            </p:extLst>
          </p:nvPr>
        </p:nvGraphicFramePr>
        <p:xfrm>
          <a:off x="125760" y="2892944"/>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566070" y="513304"/>
            <a:ext cx="3511923"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a:t>
            </a:r>
            <a:r>
              <a:rPr lang="fr-FR" sz="1400" dirty="0" smtClean="0">
                <a:solidFill>
                  <a:schemeClr val="tx1">
                    <a:lumMod val="65000"/>
                    <a:lumOff val="35000"/>
                  </a:schemeClr>
                </a:solidFill>
              </a:rPr>
              <a:t>le stage effectué pendant la période école</a:t>
            </a:r>
            <a:endParaRPr lang="fr-FR" sz="1400" dirty="0">
              <a:solidFill>
                <a:schemeClr val="tx1">
                  <a:lumMod val="65000"/>
                  <a:lumOff val="35000"/>
                </a:schemeClr>
              </a:solidFill>
            </a:endParaRPr>
          </a:p>
        </p:txBody>
      </p:sp>
      <p:sp>
        <p:nvSpPr>
          <p:cNvPr id="6" name="ZoneTexte 5"/>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3914977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19</a:t>
            </a:r>
            <a:endParaRPr lang="fr-FR" sz="1400" b="1" dirty="0">
              <a:latin typeface="Arial" pitchFamily="34" charset="0"/>
              <a:cs typeface="Arial" pitchFamily="34" charset="0"/>
            </a:endParaRPr>
          </a:p>
        </p:txBody>
      </p:sp>
      <p:sp>
        <p:nvSpPr>
          <p:cNvPr id="3" name="Rectangle 2"/>
          <p:cNvSpPr/>
          <p:nvPr/>
        </p:nvSpPr>
        <p:spPr>
          <a:xfrm>
            <a:off x="707571" y="1660288"/>
            <a:ext cx="3819273"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eu des difficultés pour trouver ce stage ?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4121622423"/>
              </p:ext>
            </p:extLst>
          </p:nvPr>
        </p:nvGraphicFramePr>
        <p:xfrm>
          <a:off x="125760" y="2701033"/>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566070" y="513304"/>
            <a:ext cx="3511923"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a:t>
            </a:r>
            <a:r>
              <a:rPr lang="fr-FR" sz="1400" dirty="0" smtClean="0">
                <a:solidFill>
                  <a:schemeClr val="tx1">
                    <a:lumMod val="65000"/>
                    <a:lumOff val="35000"/>
                  </a:schemeClr>
                </a:solidFill>
              </a:rPr>
              <a:t>le stage effectué pendant la période école</a:t>
            </a:r>
            <a:endParaRPr lang="fr-FR" sz="1400" dirty="0">
              <a:solidFill>
                <a:schemeClr val="tx1">
                  <a:lumMod val="65000"/>
                  <a:lumOff val="35000"/>
                </a:schemeClr>
              </a:solidFill>
            </a:endParaRPr>
          </a:p>
        </p:txBody>
      </p:sp>
      <p:sp>
        <p:nvSpPr>
          <p:cNvPr id="6" name="ZoneTexte 5"/>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208352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20</a:t>
            </a:r>
            <a:endParaRPr lang="fr-FR" sz="1400" b="1" dirty="0">
              <a:latin typeface="Arial" pitchFamily="34" charset="0"/>
              <a:cs typeface="Arial" pitchFamily="34" charset="0"/>
            </a:endParaRPr>
          </a:p>
        </p:txBody>
      </p:sp>
      <p:sp>
        <p:nvSpPr>
          <p:cNvPr id="3" name="Rectangle 2"/>
          <p:cNvSpPr/>
          <p:nvPr/>
        </p:nvSpPr>
        <p:spPr>
          <a:xfrm>
            <a:off x="707571" y="1660288"/>
            <a:ext cx="3819273"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Votre école vous a-t-elle aidé dans la recherche du stage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4170719439"/>
              </p:ext>
            </p:extLst>
          </p:nvPr>
        </p:nvGraphicFramePr>
        <p:xfrm>
          <a:off x="125760" y="2746189"/>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566070" y="513304"/>
            <a:ext cx="3511923"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a:t>
            </a:r>
            <a:r>
              <a:rPr lang="fr-FR" sz="1400" dirty="0" smtClean="0">
                <a:solidFill>
                  <a:schemeClr val="tx1">
                    <a:lumMod val="65000"/>
                    <a:lumOff val="35000"/>
                  </a:schemeClr>
                </a:solidFill>
              </a:rPr>
              <a:t>le stage effectué pendant la période école</a:t>
            </a:r>
            <a:endParaRPr lang="fr-FR" sz="1400" dirty="0">
              <a:solidFill>
                <a:schemeClr val="tx1">
                  <a:lumMod val="65000"/>
                  <a:lumOff val="35000"/>
                </a:schemeClr>
              </a:solidFill>
            </a:endParaRPr>
          </a:p>
        </p:txBody>
      </p:sp>
      <p:sp>
        <p:nvSpPr>
          <p:cNvPr id="6" name="ZoneTexte 5"/>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133839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5538" y="1295008"/>
            <a:ext cx="7743662" cy="6740307"/>
          </a:xfrm>
          <a:prstGeom prst="rect">
            <a:avLst/>
          </a:prstGeom>
          <a:noFill/>
        </p:spPr>
        <p:txBody>
          <a:bodyPr wrap="square" rtlCol="0">
            <a:spAutoFit/>
          </a:bodyPr>
          <a:lstStyle/>
          <a:p>
            <a:r>
              <a:rPr lang="fr-FR" dirty="0">
                <a:solidFill>
                  <a:schemeClr val="tx1">
                    <a:lumMod val="75000"/>
                    <a:lumOff val="25000"/>
                  </a:schemeClr>
                </a:solidFill>
              </a:rPr>
              <a:t>PROPOS </a:t>
            </a:r>
            <a:r>
              <a:rPr lang="fr-FR" dirty="0" smtClean="0">
                <a:solidFill>
                  <a:schemeClr val="tx1">
                    <a:lumMod val="75000"/>
                    <a:lumOff val="25000"/>
                  </a:schemeClr>
                </a:solidFill>
              </a:rPr>
              <a:t>INTRODUCTIFS</a:t>
            </a:r>
          </a:p>
          <a:p>
            <a:endParaRPr lang="fr-FR" dirty="0" smtClean="0">
              <a:solidFill>
                <a:schemeClr val="tx1">
                  <a:lumMod val="75000"/>
                  <a:lumOff val="25000"/>
                </a:schemeClr>
              </a:solidFill>
            </a:endParaRPr>
          </a:p>
          <a:p>
            <a:r>
              <a:rPr lang="fr-FR" dirty="0">
                <a:solidFill>
                  <a:schemeClr val="bg1">
                    <a:lumMod val="75000"/>
                  </a:schemeClr>
                </a:solidFill>
              </a:rPr>
              <a:t>PREMIERE PARTIE – DONNEES </a:t>
            </a:r>
            <a:r>
              <a:rPr lang="fr-FR" dirty="0" smtClean="0">
                <a:solidFill>
                  <a:schemeClr val="bg1">
                    <a:lumMod val="75000"/>
                  </a:schemeClr>
                </a:solidFill>
              </a:rPr>
              <a:t>LIMINAIRES</a:t>
            </a:r>
          </a:p>
          <a:p>
            <a:endParaRPr lang="fr-FR" dirty="0" smtClean="0">
              <a:solidFill>
                <a:schemeClr val="bg1">
                  <a:lumMod val="75000"/>
                </a:schemeClr>
              </a:solidFill>
            </a:endParaRPr>
          </a:p>
          <a:p>
            <a:r>
              <a:rPr lang="fr-FR" dirty="0">
                <a:solidFill>
                  <a:schemeClr val="bg1">
                    <a:lumMod val="75000"/>
                  </a:schemeClr>
                </a:solidFill>
              </a:rPr>
              <a:t>DEUXIEME PARTIE – LA PERIODE </a:t>
            </a:r>
            <a:r>
              <a:rPr lang="fr-FR" dirty="0" smtClean="0">
                <a:solidFill>
                  <a:schemeClr val="bg1">
                    <a:lumMod val="75000"/>
                  </a:schemeClr>
                </a:solidFill>
              </a:rPr>
              <a:t>ECOLE</a:t>
            </a:r>
          </a:p>
          <a:p>
            <a:endParaRPr lang="fr-FR" sz="800" dirty="0" smtClean="0">
              <a:solidFill>
                <a:schemeClr val="bg1">
                  <a:lumMod val="75000"/>
                </a:schemeClr>
              </a:solidFill>
            </a:endParaRPr>
          </a:p>
          <a:p>
            <a:pPr marL="800100" lvl="1" indent="-342900">
              <a:buAutoNum type="alphaUcPeriod"/>
            </a:pPr>
            <a:r>
              <a:rPr lang="fr-FR" sz="1400" dirty="0">
                <a:solidFill>
                  <a:schemeClr val="bg1">
                    <a:lumMod val="75000"/>
                  </a:schemeClr>
                </a:solidFill>
              </a:rPr>
              <a:t>SUR LES ENSEIGNEMENTS, DE MANIERE GENERALE</a:t>
            </a:r>
          </a:p>
          <a:p>
            <a:pPr marL="800100" lvl="1" indent="-342900">
              <a:buAutoNum type="alphaUcPeriod"/>
            </a:pPr>
            <a:r>
              <a:rPr lang="fr-FR" sz="1400" dirty="0">
                <a:solidFill>
                  <a:schemeClr val="bg1">
                    <a:lumMod val="75000"/>
                  </a:schemeClr>
                </a:solidFill>
              </a:rPr>
              <a:t>SUR LES ENSEIGNEMENTS, DE MANIERE SPECIFIQUE</a:t>
            </a:r>
          </a:p>
          <a:p>
            <a:pPr marL="800100" lvl="1" indent="-342900">
              <a:buAutoNum type="alphaUcPeriod"/>
            </a:pPr>
            <a:r>
              <a:rPr lang="fr-FR" sz="1400" dirty="0">
                <a:solidFill>
                  <a:schemeClr val="bg1">
                    <a:lumMod val="75000"/>
                  </a:schemeClr>
                </a:solidFill>
              </a:rPr>
              <a:t>SUR LE STAGE EFFECTUE PENDANT LA PERIODE ECOLE </a:t>
            </a:r>
          </a:p>
          <a:p>
            <a:pPr marL="800100" lvl="1" indent="-342900">
              <a:buAutoNum type="alphaUcPeriod"/>
            </a:pPr>
            <a:r>
              <a:rPr lang="fr-FR" sz="1400" dirty="0">
                <a:solidFill>
                  <a:schemeClr val="bg1">
                    <a:lumMod val="75000"/>
                  </a:schemeClr>
                </a:solidFill>
              </a:rPr>
              <a:t>SUR L’ENSEMBLE DE LA PERIODE </a:t>
            </a:r>
            <a:r>
              <a:rPr lang="fr-FR" sz="1400" dirty="0" smtClean="0">
                <a:solidFill>
                  <a:schemeClr val="bg1">
                    <a:lumMod val="75000"/>
                  </a:schemeClr>
                </a:solidFill>
              </a:rPr>
              <a:t>ECOLE</a:t>
            </a:r>
          </a:p>
          <a:p>
            <a:pPr marL="342900" indent="-342900">
              <a:buAutoNum type="alphaUcPeriod"/>
            </a:pPr>
            <a:endParaRPr lang="fr-FR" dirty="0" smtClean="0">
              <a:solidFill>
                <a:schemeClr val="bg1">
                  <a:lumMod val="75000"/>
                </a:schemeClr>
              </a:solidFill>
            </a:endParaRPr>
          </a:p>
          <a:p>
            <a:r>
              <a:rPr lang="fr-FR" dirty="0">
                <a:solidFill>
                  <a:schemeClr val="bg1">
                    <a:lumMod val="75000"/>
                  </a:schemeClr>
                </a:solidFill>
              </a:rPr>
              <a:t>TROISIEME PARTIE – LE PROJET PEDAGOGIQUE </a:t>
            </a:r>
            <a:r>
              <a:rPr lang="fr-FR" dirty="0" smtClean="0">
                <a:solidFill>
                  <a:schemeClr val="bg1">
                    <a:lumMod val="75000"/>
                  </a:schemeClr>
                </a:solidFill>
              </a:rPr>
              <a:t>INDIVIDUEL</a:t>
            </a:r>
          </a:p>
          <a:p>
            <a:endParaRPr lang="fr-FR" dirty="0" smtClean="0">
              <a:solidFill>
                <a:schemeClr val="bg1">
                  <a:lumMod val="75000"/>
                </a:schemeClr>
              </a:solidFill>
            </a:endParaRPr>
          </a:p>
          <a:p>
            <a:r>
              <a:rPr lang="fr-FR" dirty="0">
                <a:solidFill>
                  <a:schemeClr val="bg1">
                    <a:lumMod val="75000"/>
                  </a:schemeClr>
                </a:solidFill>
              </a:rPr>
              <a:t>QUATRIEME PARTIE – LE STAGE DE 6 MOIS EN CABINET </a:t>
            </a:r>
            <a:r>
              <a:rPr lang="fr-FR" dirty="0" smtClean="0">
                <a:solidFill>
                  <a:schemeClr val="bg1">
                    <a:lumMod val="75000"/>
                  </a:schemeClr>
                </a:solidFill>
              </a:rPr>
              <a:t>D’AVOCAT</a:t>
            </a:r>
          </a:p>
          <a:p>
            <a:endParaRPr lang="fr-FR" dirty="0" smtClean="0">
              <a:solidFill>
                <a:schemeClr val="bg1">
                  <a:lumMod val="75000"/>
                </a:schemeClr>
              </a:solidFill>
            </a:endParaRPr>
          </a:p>
          <a:p>
            <a:r>
              <a:rPr lang="fr-FR" dirty="0">
                <a:solidFill>
                  <a:schemeClr val="bg1">
                    <a:lumMod val="75000"/>
                  </a:schemeClr>
                </a:solidFill>
              </a:rPr>
              <a:t>CINQUIEME PARTIE – OBSERVATIONS </a:t>
            </a:r>
            <a:r>
              <a:rPr lang="fr-FR" dirty="0" smtClean="0">
                <a:solidFill>
                  <a:schemeClr val="bg1">
                    <a:lumMod val="75000"/>
                  </a:schemeClr>
                </a:solidFill>
              </a:rPr>
              <a:t>GENERALES</a:t>
            </a:r>
          </a:p>
          <a:p>
            <a:endParaRPr lang="fr-FR" dirty="0" smtClean="0">
              <a:solidFill>
                <a:schemeClr val="bg1">
                  <a:lumMod val="75000"/>
                </a:schemeClr>
              </a:solidFill>
            </a:endParaRPr>
          </a:p>
          <a:p>
            <a:r>
              <a:rPr lang="fr-FR" dirty="0">
                <a:solidFill>
                  <a:schemeClr val="bg1">
                    <a:lumMod val="75000"/>
                  </a:schemeClr>
                </a:solidFill>
              </a:rPr>
              <a:t>CONCLUSION ET PROPOSITIONS</a:t>
            </a: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pPr marL="342900" indent="-342900">
              <a:buAutoNum type="alphaUcPeriod"/>
            </a:pPr>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p:txBody>
      </p:sp>
      <p:sp>
        <p:nvSpPr>
          <p:cNvPr id="3" name="ZoneTexte 2"/>
          <p:cNvSpPr txBox="1"/>
          <p:nvPr/>
        </p:nvSpPr>
        <p:spPr>
          <a:xfrm>
            <a:off x="7047202" y="334953"/>
            <a:ext cx="2076209" cy="461665"/>
          </a:xfrm>
          <a:prstGeom prst="rect">
            <a:avLst/>
          </a:prstGeom>
          <a:noFill/>
        </p:spPr>
        <p:txBody>
          <a:bodyPr wrap="none" rtlCol="0">
            <a:spAutoFit/>
          </a:bodyPr>
          <a:lstStyle/>
          <a:p>
            <a:pPr algn="r"/>
            <a:r>
              <a:rPr lang="fr-FR" sz="2400" dirty="0" smtClean="0">
                <a:solidFill>
                  <a:schemeClr val="accent6">
                    <a:lumMod val="75000"/>
                  </a:schemeClr>
                </a:solidFill>
                <a:latin typeface="Century Gothic" pitchFamily="34" charset="0"/>
              </a:rPr>
              <a:t>Le </a:t>
            </a:r>
            <a:r>
              <a:rPr lang="fr-FR" sz="2400" dirty="0" smtClean="0">
                <a:solidFill>
                  <a:schemeClr val="tx1">
                    <a:lumMod val="75000"/>
                    <a:lumOff val="25000"/>
                  </a:schemeClr>
                </a:solidFill>
                <a:latin typeface="Century Gothic" pitchFamily="34" charset="0"/>
              </a:rPr>
              <a:t>sommaire</a:t>
            </a:r>
            <a:endParaRPr lang="fr-FR" sz="240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xmlns="" val="4132901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21</a:t>
            </a:r>
            <a:endParaRPr lang="fr-FR" sz="1400" b="1" dirty="0">
              <a:latin typeface="Arial" pitchFamily="34" charset="0"/>
              <a:cs typeface="Arial" pitchFamily="34" charset="0"/>
            </a:endParaRPr>
          </a:p>
        </p:txBody>
      </p:sp>
      <p:sp>
        <p:nvSpPr>
          <p:cNvPr id="3" name="Rectangle 2"/>
          <p:cNvSpPr/>
          <p:nvPr/>
        </p:nvSpPr>
        <p:spPr>
          <a:xfrm>
            <a:off x="707571" y="1513531"/>
            <a:ext cx="3819273" cy="923330"/>
          </a:xfrm>
          <a:prstGeom prst="rect">
            <a:avLst/>
          </a:prstGeom>
        </p:spPr>
        <p:txBody>
          <a:bodyPr wrap="square">
            <a:spAutoFit/>
          </a:bodyPr>
          <a:lstStyle/>
          <a:p>
            <a:r>
              <a:rPr lang="fr-FR" dirty="0" smtClean="0">
                <a:solidFill>
                  <a:schemeClr val="tx1">
                    <a:lumMod val="75000"/>
                    <a:lumOff val="25000"/>
                  </a:schemeClr>
                </a:solidFill>
                <a:cs typeface="Arial" pitchFamily="34" charset="0"/>
              </a:rPr>
              <a:t>Le domaine d’activité du cabinet dans lequel vous avez effectué ce stage était-il conforme à vos attentes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1631628996"/>
              </p:ext>
            </p:extLst>
          </p:nvPr>
        </p:nvGraphicFramePr>
        <p:xfrm>
          <a:off x="67190" y="2734899"/>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566070" y="513304"/>
            <a:ext cx="3511923"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a:t>
            </a:r>
            <a:r>
              <a:rPr lang="fr-FR" sz="1400" dirty="0" smtClean="0">
                <a:solidFill>
                  <a:schemeClr val="tx1">
                    <a:lumMod val="65000"/>
                    <a:lumOff val="35000"/>
                  </a:schemeClr>
                </a:solidFill>
              </a:rPr>
              <a:t>le stage effectué pendant la période école</a:t>
            </a:r>
            <a:endParaRPr lang="fr-FR" sz="1400" dirty="0">
              <a:solidFill>
                <a:schemeClr val="tx1">
                  <a:lumMod val="65000"/>
                  <a:lumOff val="35000"/>
                </a:schemeClr>
              </a:solidFill>
            </a:endParaRPr>
          </a:p>
        </p:txBody>
      </p:sp>
      <p:sp>
        <p:nvSpPr>
          <p:cNvPr id="6" name="ZoneTexte 5"/>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667550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22</a:t>
            </a:r>
            <a:endParaRPr lang="fr-FR" sz="1400" b="1" dirty="0">
              <a:latin typeface="Arial" pitchFamily="34" charset="0"/>
              <a:cs typeface="Arial" pitchFamily="34" charset="0"/>
            </a:endParaRPr>
          </a:p>
        </p:txBody>
      </p:sp>
      <p:sp>
        <p:nvSpPr>
          <p:cNvPr id="3" name="Rectangle 2"/>
          <p:cNvSpPr/>
          <p:nvPr/>
        </p:nvSpPr>
        <p:spPr>
          <a:xfrm>
            <a:off x="707571" y="1660288"/>
            <a:ext cx="3819273"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été rémunéré pendant ce stage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3403877983"/>
              </p:ext>
            </p:extLst>
          </p:nvPr>
        </p:nvGraphicFramePr>
        <p:xfrm>
          <a:off x="67190" y="2701033"/>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566070" y="513304"/>
            <a:ext cx="3511923"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a:t>
            </a:r>
            <a:r>
              <a:rPr lang="fr-FR" sz="1400" dirty="0" smtClean="0">
                <a:solidFill>
                  <a:schemeClr val="tx1">
                    <a:lumMod val="65000"/>
                    <a:lumOff val="35000"/>
                  </a:schemeClr>
                </a:solidFill>
              </a:rPr>
              <a:t>le stage effectué pendant la période école</a:t>
            </a:r>
            <a:endParaRPr lang="fr-FR" sz="1400" dirty="0">
              <a:solidFill>
                <a:schemeClr val="tx1">
                  <a:lumMod val="65000"/>
                  <a:lumOff val="35000"/>
                </a:schemeClr>
              </a:solidFill>
            </a:endParaRPr>
          </a:p>
        </p:txBody>
      </p:sp>
      <p:sp>
        <p:nvSpPr>
          <p:cNvPr id="6" name="ZoneTexte 5"/>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686702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23</a:t>
            </a:r>
            <a:endParaRPr lang="fr-FR" sz="1400" b="1" dirty="0">
              <a:latin typeface="Arial" pitchFamily="34" charset="0"/>
              <a:cs typeface="Arial" pitchFamily="34" charset="0"/>
            </a:endParaRPr>
          </a:p>
        </p:txBody>
      </p:sp>
      <p:sp>
        <p:nvSpPr>
          <p:cNvPr id="3" name="Rectangle 2"/>
          <p:cNvSpPr/>
          <p:nvPr/>
        </p:nvSpPr>
        <p:spPr>
          <a:xfrm>
            <a:off x="707571" y="1795756"/>
            <a:ext cx="6528607" cy="369332"/>
          </a:xfrm>
          <a:prstGeom prst="rect">
            <a:avLst/>
          </a:prstGeom>
        </p:spPr>
        <p:txBody>
          <a:bodyPr wrap="square">
            <a:spAutoFit/>
          </a:bodyPr>
          <a:lstStyle/>
          <a:p>
            <a:r>
              <a:rPr lang="fr-FR" dirty="0" smtClean="0">
                <a:solidFill>
                  <a:schemeClr val="tx1">
                    <a:lumMod val="75000"/>
                    <a:lumOff val="25000"/>
                  </a:schemeClr>
                </a:solidFill>
                <a:cs typeface="Arial" pitchFamily="34" charset="0"/>
              </a:rPr>
              <a:t>Observations </a:t>
            </a:r>
            <a:r>
              <a:rPr lang="fr-FR" sz="1200" dirty="0" smtClean="0">
                <a:solidFill>
                  <a:schemeClr val="bg1">
                    <a:lumMod val="50000"/>
                  </a:schemeClr>
                </a:solidFill>
                <a:cs typeface="Arial" pitchFamily="34" charset="0"/>
              </a:rPr>
              <a:t>(</a:t>
            </a:r>
            <a:r>
              <a:rPr lang="fr-FR" sz="1200" dirty="0" smtClean="0">
                <a:solidFill>
                  <a:schemeClr val="bg1">
                    <a:lumMod val="50000"/>
                  </a:schemeClr>
                </a:solidFill>
              </a:rPr>
              <a:t>question </a:t>
            </a:r>
            <a:r>
              <a:rPr lang="fr-FR" sz="1200" dirty="0">
                <a:solidFill>
                  <a:schemeClr val="bg1">
                    <a:lumMod val="50000"/>
                  </a:schemeClr>
                </a:solidFill>
              </a:rPr>
              <a:t>ouverte – synthèse des </a:t>
            </a:r>
            <a:r>
              <a:rPr lang="fr-FR" sz="1200" dirty="0" smtClean="0">
                <a:solidFill>
                  <a:schemeClr val="bg1">
                    <a:lumMod val="50000"/>
                  </a:schemeClr>
                </a:solidFill>
              </a:rPr>
              <a:t>réponses</a:t>
            </a:r>
            <a:r>
              <a:rPr lang="fr-FR" sz="1200" cap="all" dirty="0" smtClean="0">
                <a:solidFill>
                  <a:schemeClr val="bg1">
                    <a:lumMod val="50000"/>
                  </a:schemeClr>
                </a:solidFill>
                <a:cs typeface="Arial" pitchFamily="34" charset="0"/>
              </a:rPr>
              <a:t>)</a:t>
            </a:r>
            <a:endParaRPr lang="fr-FR" sz="1200" cap="all" dirty="0">
              <a:solidFill>
                <a:schemeClr val="bg1">
                  <a:lumMod val="50000"/>
                </a:schemeClr>
              </a:solidFill>
              <a:cs typeface="Arial" pitchFamily="34" charset="0"/>
            </a:endParaRPr>
          </a:p>
        </p:txBody>
      </p:sp>
      <p:sp>
        <p:nvSpPr>
          <p:cNvPr id="4" name="Rectangle 3"/>
          <p:cNvSpPr/>
          <p:nvPr/>
        </p:nvSpPr>
        <p:spPr>
          <a:xfrm>
            <a:off x="795528" y="2546265"/>
            <a:ext cx="7653528" cy="1169551"/>
          </a:xfrm>
          <a:prstGeom prst="rect">
            <a:avLst/>
          </a:prstGeom>
        </p:spPr>
        <p:txBody>
          <a:bodyPr wrap="square">
            <a:spAutoFit/>
          </a:bodyPr>
          <a:lstStyle/>
          <a:p>
            <a:pPr marL="628650" lvl="1" indent="-171450">
              <a:buFont typeface="Arial" pitchFamily="34" charset="0"/>
              <a:buChar char="•"/>
            </a:pPr>
            <a:r>
              <a:rPr lang="fr-FR" sz="1400" dirty="0" smtClean="0">
                <a:latin typeface="Calibri" pitchFamily="34" charset="0"/>
                <a:cs typeface="Calibri" pitchFamily="34" charset="0"/>
              </a:rPr>
              <a:t>Avis </a:t>
            </a:r>
            <a:r>
              <a:rPr lang="fr-FR" sz="1400" dirty="0">
                <a:latin typeface="Calibri" pitchFamily="34" charset="0"/>
                <a:cs typeface="Calibri" pitchFamily="34" charset="0"/>
              </a:rPr>
              <a:t>globalement </a:t>
            </a:r>
            <a:r>
              <a:rPr lang="fr-FR" sz="1400" dirty="0" smtClean="0">
                <a:latin typeface="Calibri" pitchFamily="34" charset="0"/>
                <a:cs typeface="Calibri" pitchFamily="34" charset="0"/>
              </a:rPr>
              <a:t>favorable</a:t>
            </a:r>
          </a:p>
          <a:p>
            <a:pPr lvl="1"/>
            <a:endParaRPr lang="fr-FR" sz="1400" dirty="0">
              <a:latin typeface="Calibri" pitchFamily="34" charset="0"/>
              <a:cs typeface="Calibri" pitchFamily="34" charset="0"/>
            </a:endParaRPr>
          </a:p>
          <a:p>
            <a:pPr marL="628650" lvl="1" indent="-171450">
              <a:buFont typeface="Arial" pitchFamily="34" charset="0"/>
              <a:buChar char="•"/>
            </a:pPr>
            <a:r>
              <a:rPr lang="fr-FR" sz="1400" dirty="0">
                <a:latin typeface="Calibri" pitchFamily="34" charset="0"/>
                <a:cs typeface="Calibri" pitchFamily="34" charset="0"/>
              </a:rPr>
              <a:t>Critiques sur les modalités de son déroulement (rémunération, durée, alternance</a:t>
            </a:r>
            <a:r>
              <a:rPr lang="fr-FR" sz="1400" dirty="0" smtClean="0">
                <a:latin typeface="Calibri" pitchFamily="34" charset="0"/>
                <a:cs typeface="Calibri" pitchFamily="34" charset="0"/>
              </a:rPr>
              <a:t>…)</a:t>
            </a:r>
          </a:p>
          <a:p>
            <a:pPr marL="628650" lvl="1" indent="-171450">
              <a:buFont typeface="Arial" pitchFamily="34" charset="0"/>
              <a:buChar char="•"/>
            </a:pPr>
            <a:endParaRPr lang="fr-FR" sz="1400" dirty="0">
              <a:latin typeface="Calibri" pitchFamily="34" charset="0"/>
              <a:cs typeface="Calibri" pitchFamily="34" charset="0"/>
            </a:endParaRPr>
          </a:p>
          <a:p>
            <a:pPr marL="628650" lvl="1" indent="-171450">
              <a:buFont typeface="Arial" pitchFamily="34" charset="0"/>
              <a:buChar char="•"/>
            </a:pPr>
            <a:r>
              <a:rPr lang="fr-FR" sz="1400" dirty="0">
                <a:solidFill>
                  <a:srgbClr val="222222"/>
                </a:solidFill>
                <a:latin typeface="Calibri" pitchFamily="34" charset="0"/>
                <a:cs typeface="Calibri" pitchFamily="34" charset="0"/>
              </a:rPr>
              <a:t>Problématique de la rémunération pendant le stage d’immersion</a:t>
            </a:r>
            <a:endParaRPr lang="fr-FR" sz="1400" dirty="0">
              <a:latin typeface="Calibri" pitchFamily="34" charset="0"/>
              <a:cs typeface="Calibri" pitchFamily="34" charset="0"/>
            </a:endParaRPr>
          </a:p>
        </p:txBody>
      </p:sp>
      <p:sp>
        <p:nvSpPr>
          <p:cNvPr id="5" name="Rectangle 4"/>
          <p:cNvSpPr/>
          <p:nvPr/>
        </p:nvSpPr>
        <p:spPr>
          <a:xfrm>
            <a:off x="5566070" y="513304"/>
            <a:ext cx="3511923"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a:t>
            </a:r>
            <a:r>
              <a:rPr lang="fr-FR" sz="1400" dirty="0" smtClean="0">
                <a:solidFill>
                  <a:schemeClr val="tx1">
                    <a:lumMod val="65000"/>
                    <a:lumOff val="35000"/>
                  </a:schemeClr>
                </a:solidFill>
              </a:rPr>
              <a:t>le stage effectué pendant la période école</a:t>
            </a:r>
            <a:endParaRPr lang="fr-FR" sz="1400" dirty="0">
              <a:solidFill>
                <a:schemeClr val="tx1">
                  <a:lumMod val="65000"/>
                  <a:lumOff val="35000"/>
                </a:schemeClr>
              </a:solidFill>
            </a:endParaRPr>
          </a:p>
        </p:txBody>
      </p:sp>
      <p:sp>
        <p:nvSpPr>
          <p:cNvPr id="6" name="ZoneTexte 5"/>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239154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75538" y="1295008"/>
            <a:ext cx="7743662" cy="6740307"/>
          </a:xfrm>
          <a:prstGeom prst="rect">
            <a:avLst/>
          </a:prstGeom>
          <a:noFill/>
        </p:spPr>
        <p:txBody>
          <a:bodyPr wrap="square" rtlCol="0">
            <a:spAutoFit/>
          </a:bodyPr>
          <a:lstStyle/>
          <a:p>
            <a:r>
              <a:rPr lang="fr-FR" dirty="0">
                <a:solidFill>
                  <a:schemeClr val="bg1">
                    <a:lumMod val="75000"/>
                  </a:schemeClr>
                </a:solidFill>
              </a:rPr>
              <a:t>PROPOS </a:t>
            </a:r>
            <a:r>
              <a:rPr lang="fr-FR" dirty="0" smtClean="0">
                <a:solidFill>
                  <a:schemeClr val="bg1">
                    <a:lumMod val="75000"/>
                  </a:schemeClr>
                </a:solidFill>
              </a:rPr>
              <a:t>INTRODUCTIFS</a:t>
            </a:r>
          </a:p>
          <a:p>
            <a:endParaRPr lang="fr-FR" dirty="0" smtClean="0">
              <a:solidFill>
                <a:schemeClr val="tx1">
                  <a:lumMod val="75000"/>
                  <a:lumOff val="25000"/>
                </a:schemeClr>
              </a:solidFill>
            </a:endParaRPr>
          </a:p>
          <a:p>
            <a:r>
              <a:rPr lang="fr-FR" dirty="0">
                <a:solidFill>
                  <a:schemeClr val="bg1">
                    <a:lumMod val="75000"/>
                  </a:schemeClr>
                </a:solidFill>
              </a:rPr>
              <a:t>PREMIERE PARTIE – DONNEES </a:t>
            </a:r>
            <a:r>
              <a:rPr lang="fr-FR" dirty="0" smtClean="0">
                <a:solidFill>
                  <a:schemeClr val="bg1">
                    <a:lumMod val="75000"/>
                  </a:schemeClr>
                </a:solidFill>
              </a:rPr>
              <a:t>LIMINAIRES</a:t>
            </a:r>
          </a:p>
          <a:p>
            <a:endParaRPr lang="fr-FR" dirty="0" smtClean="0">
              <a:solidFill>
                <a:schemeClr val="bg1">
                  <a:lumMod val="75000"/>
                </a:schemeClr>
              </a:solidFill>
            </a:endParaRPr>
          </a:p>
          <a:p>
            <a:r>
              <a:rPr lang="fr-FR" dirty="0">
                <a:solidFill>
                  <a:schemeClr val="tx1">
                    <a:lumMod val="75000"/>
                    <a:lumOff val="25000"/>
                  </a:schemeClr>
                </a:solidFill>
              </a:rPr>
              <a:t>DEUXIEME PARTIE – LA PERIODE </a:t>
            </a:r>
            <a:r>
              <a:rPr lang="fr-FR" dirty="0" smtClean="0">
                <a:solidFill>
                  <a:schemeClr val="tx1">
                    <a:lumMod val="75000"/>
                    <a:lumOff val="25000"/>
                  </a:schemeClr>
                </a:solidFill>
              </a:rPr>
              <a:t>ECOLE</a:t>
            </a:r>
          </a:p>
          <a:p>
            <a:endParaRPr lang="fr-FR" sz="800" dirty="0" smtClean="0">
              <a:solidFill>
                <a:schemeClr val="bg1">
                  <a:lumMod val="75000"/>
                </a:schemeClr>
              </a:solidFill>
            </a:endParaRPr>
          </a:p>
          <a:p>
            <a:pPr marL="800100" lvl="1" indent="-342900">
              <a:buAutoNum type="alphaUcPeriod"/>
            </a:pPr>
            <a:r>
              <a:rPr lang="fr-FR" sz="1400" dirty="0">
                <a:solidFill>
                  <a:schemeClr val="bg1">
                    <a:lumMod val="75000"/>
                  </a:schemeClr>
                </a:solidFill>
              </a:rPr>
              <a:t>SUR LES ENSEIGNEMENTS, DE MANIERE GENERALE</a:t>
            </a:r>
          </a:p>
          <a:p>
            <a:pPr marL="800100" lvl="1" indent="-342900">
              <a:buAutoNum type="alphaUcPeriod"/>
            </a:pPr>
            <a:r>
              <a:rPr lang="fr-FR" sz="1400" dirty="0">
                <a:solidFill>
                  <a:schemeClr val="bg1">
                    <a:lumMod val="75000"/>
                  </a:schemeClr>
                </a:solidFill>
              </a:rPr>
              <a:t>SUR LES ENSEIGNEMENTS, DE MANIERE SPECIFIQUE</a:t>
            </a:r>
          </a:p>
          <a:p>
            <a:pPr marL="800100" lvl="1" indent="-342900">
              <a:buAutoNum type="alphaUcPeriod"/>
            </a:pPr>
            <a:r>
              <a:rPr lang="fr-FR" sz="1400" dirty="0">
                <a:solidFill>
                  <a:schemeClr val="bg1">
                    <a:lumMod val="75000"/>
                  </a:schemeClr>
                </a:solidFill>
              </a:rPr>
              <a:t>SUR LE STAGE EFFECTUE PENDANT LA PERIODE ECOLE </a:t>
            </a:r>
          </a:p>
          <a:p>
            <a:pPr marL="800100" lvl="1" indent="-342900">
              <a:buAutoNum type="alphaUcPeriod"/>
            </a:pPr>
            <a:r>
              <a:rPr lang="fr-FR" sz="1400" dirty="0">
                <a:solidFill>
                  <a:schemeClr val="tx1">
                    <a:lumMod val="75000"/>
                    <a:lumOff val="25000"/>
                  </a:schemeClr>
                </a:solidFill>
              </a:rPr>
              <a:t>SUR L’ENSEMBLE DE LA PERIODE </a:t>
            </a:r>
            <a:r>
              <a:rPr lang="fr-FR" sz="1400" dirty="0" smtClean="0">
                <a:solidFill>
                  <a:schemeClr val="tx1">
                    <a:lumMod val="75000"/>
                    <a:lumOff val="25000"/>
                  </a:schemeClr>
                </a:solidFill>
              </a:rPr>
              <a:t>ECOLE</a:t>
            </a:r>
          </a:p>
          <a:p>
            <a:pPr marL="342900" indent="-342900">
              <a:buAutoNum type="alphaUcPeriod"/>
            </a:pPr>
            <a:endParaRPr lang="fr-FR" dirty="0" smtClean="0">
              <a:solidFill>
                <a:schemeClr val="bg1">
                  <a:lumMod val="75000"/>
                </a:schemeClr>
              </a:solidFill>
            </a:endParaRPr>
          </a:p>
          <a:p>
            <a:r>
              <a:rPr lang="fr-FR" dirty="0">
                <a:solidFill>
                  <a:schemeClr val="bg1">
                    <a:lumMod val="75000"/>
                  </a:schemeClr>
                </a:solidFill>
              </a:rPr>
              <a:t>TROISIEME PARTIE – LE PROJET PEDAGOGIQUE </a:t>
            </a:r>
            <a:r>
              <a:rPr lang="fr-FR" dirty="0" smtClean="0">
                <a:solidFill>
                  <a:schemeClr val="bg1">
                    <a:lumMod val="75000"/>
                  </a:schemeClr>
                </a:solidFill>
              </a:rPr>
              <a:t>INDIVIDUEL</a:t>
            </a:r>
          </a:p>
          <a:p>
            <a:endParaRPr lang="fr-FR" dirty="0" smtClean="0">
              <a:solidFill>
                <a:schemeClr val="bg1">
                  <a:lumMod val="75000"/>
                </a:schemeClr>
              </a:solidFill>
            </a:endParaRPr>
          </a:p>
          <a:p>
            <a:r>
              <a:rPr lang="fr-FR" dirty="0">
                <a:solidFill>
                  <a:schemeClr val="bg1">
                    <a:lumMod val="75000"/>
                  </a:schemeClr>
                </a:solidFill>
              </a:rPr>
              <a:t>QUATRIEME PARTIE – LE STAGE DE 6 MOIS EN CABINET </a:t>
            </a:r>
            <a:r>
              <a:rPr lang="fr-FR" dirty="0" smtClean="0">
                <a:solidFill>
                  <a:schemeClr val="bg1">
                    <a:lumMod val="75000"/>
                  </a:schemeClr>
                </a:solidFill>
              </a:rPr>
              <a:t>D’AVOCAT</a:t>
            </a:r>
          </a:p>
          <a:p>
            <a:endParaRPr lang="fr-FR" dirty="0" smtClean="0">
              <a:solidFill>
                <a:schemeClr val="bg1">
                  <a:lumMod val="75000"/>
                </a:schemeClr>
              </a:solidFill>
            </a:endParaRPr>
          </a:p>
          <a:p>
            <a:r>
              <a:rPr lang="fr-FR" dirty="0">
                <a:solidFill>
                  <a:schemeClr val="bg1">
                    <a:lumMod val="75000"/>
                  </a:schemeClr>
                </a:solidFill>
              </a:rPr>
              <a:t>CINQUIEME PARTIE – OBSERVATIONS </a:t>
            </a:r>
            <a:r>
              <a:rPr lang="fr-FR" dirty="0" smtClean="0">
                <a:solidFill>
                  <a:schemeClr val="bg1">
                    <a:lumMod val="75000"/>
                  </a:schemeClr>
                </a:solidFill>
              </a:rPr>
              <a:t>GENERALES</a:t>
            </a:r>
          </a:p>
          <a:p>
            <a:endParaRPr lang="fr-FR" dirty="0" smtClean="0">
              <a:solidFill>
                <a:schemeClr val="bg1">
                  <a:lumMod val="75000"/>
                </a:schemeClr>
              </a:solidFill>
            </a:endParaRPr>
          </a:p>
          <a:p>
            <a:r>
              <a:rPr lang="fr-FR" dirty="0">
                <a:solidFill>
                  <a:schemeClr val="bg1">
                    <a:lumMod val="75000"/>
                  </a:schemeClr>
                </a:solidFill>
              </a:rPr>
              <a:t>CONCLUSION ET PROPOSITIONS</a:t>
            </a: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pPr marL="342900" indent="-342900">
              <a:buAutoNum type="alphaUcPeriod"/>
            </a:pPr>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p:txBody>
      </p:sp>
      <p:sp>
        <p:nvSpPr>
          <p:cNvPr id="3" name="ZoneTexte 2"/>
          <p:cNvSpPr txBox="1"/>
          <p:nvPr/>
        </p:nvSpPr>
        <p:spPr>
          <a:xfrm>
            <a:off x="7047202" y="334953"/>
            <a:ext cx="2076209" cy="461665"/>
          </a:xfrm>
          <a:prstGeom prst="rect">
            <a:avLst/>
          </a:prstGeom>
          <a:noFill/>
        </p:spPr>
        <p:txBody>
          <a:bodyPr wrap="none" rtlCol="0">
            <a:spAutoFit/>
          </a:bodyPr>
          <a:lstStyle/>
          <a:p>
            <a:pPr algn="r"/>
            <a:r>
              <a:rPr lang="fr-FR" sz="2400" dirty="0" smtClean="0">
                <a:solidFill>
                  <a:schemeClr val="accent6">
                    <a:lumMod val="75000"/>
                  </a:schemeClr>
                </a:solidFill>
                <a:latin typeface="Century Gothic" pitchFamily="34" charset="0"/>
              </a:rPr>
              <a:t>Le </a:t>
            </a:r>
            <a:r>
              <a:rPr lang="fr-FR" sz="2400" dirty="0" smtClean="0">
                <a:solidFill>
                  <a:schemeClr val="tx1">
                    <a:lumMod val="75000"/>
                    <a:lumOff val="25000"/>
                  </a:schemeClr>
                </a:solidFill>
                <a:latin typeface="Century Gothic" pitchFamily="34" charset="0"/>
              </a:rPr>
              <a:t>sommaire</a:t>
            </a:r>
            <a:endParaRPr lang="fr-FR" sz="240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xmlns="" val="403557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24</a:t>
            </a:r>
            <a:endParaRPr lang="fr-FR" sz="1400" b="1" dirty="0">
              <a:latin typeface="Arial" pitchFamily="34" charset="0"/>
              <a:cs typeface="Arial" pitchFamily="34" charset="0"/>
            </a:endParaRPr>
          </a:p>
        </p:txBody>
      </p:sp>
      <p:sp>
        <p:nvSpPr>
          <p:cNvPr id="3" name="Rectangle 2"/>
          <p:cNvSpPr/>
          <p:nvPr/>
        </p:nvSpPr>
        <p:spPr>
          <a:xfrm>
            <a:off x="707571" y="1660288"/>
            <a:ext cx="3819273"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rencontré des difficultés financières durant la période école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2849784205"/>
              </p:ext>
            </p:extLst>
          </p:nvPr>
        </p:nvGraphicFramePr>
        <p:xfrm>
          <a:off x="125760" y="2655877"/>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6408416" y="513304"/>
            <a:ext cx="2669577"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a:t>
            </a:r>
            <a:r>
              <a:rPr lang="fr-FR" sz="1400" dirty="0" smtClean="0">
                <a:solidFill>
                  <a:schemeClr val="tx1">
                    <a:lumMod val="65000"/>
                    <a:lumOff val="35000"/>
                  </a:schemeClr>
                </a:solidFill>
              </a:rPr>
              <a:t>l’ensemble de la période école</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1079882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25</a:t>
            </a:r>
            <a:endParaRPr lang="fr-FR" sz="1400" b="1" dirty="0">
              <a:latin typeface="Arial" pitchFamily="34" charset="0"/>
              <a:cs typeface="Arial" pitchFamily="34" charset="0"/>
            </a:endParaRPr>
          </a:p>
        </p:txBody>
      </p:sp>
      <p:sp>
        <p:nvSpPr>
          <p:cNvPr id="3" name="Rectangle 2"/>
          <p:cNvSpPr/>
          <p:nvPr/>
        </p:nvSpPr>
        <p:spPr>
          <a:xfrm>
            <a:off x="707571" y="1660288"/>
            <a:ext cx="3819273"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Qu’avez-vous pensé de manière générale de la période école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3370852918"/>
              </p:ext>
            </p:extLst>
          </p:nvPr>
        </p:nvGraphicFramePr>
        <p:xfrm>
          <a:off x="114874" y="2701033"/>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408416" y="513304"/>
            <a:ext cx="2669577"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a:t>
            </a:r>
            <a:r>
              <a:rPr lang="fr-FR" sz="1400" dirty="0" smtClean="0">
                <a:solidFill>
                  <a:schemeClr val="tx1">
                    <a:lumMod val="65000"/>
                    <a:lumOff val="35000"/>
                  </a:schemeClr>
                </a:solidFill>
              </a:rPr>
              <a:t>l’ensemble de la période école</a:t>
            </a:r>
            <a:endParaRPr lang="fr-FR" sz="1400" dirty="0">
              <a:solidFill>
                <a:schemeClr val="tx1">
                  <a:lumMod val="65000"/>
                  <a:lumOff val="35000"/>
                </a:schemeClr>
              </a:solidFill>
            </a:endParaRPr>
          </a:p>
        </p:txBody>
      </p:sp>
      <p:sp>
        <p:nvSpPr>
          <p:cNvPr id="6" name="ZoneTexte 5"/>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745411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26</a:t>
            </a:r>
            <a:endParaRPr lang="fr-FR" sz="1400" b="1" dirty="0">
              <a:latin typeface="Arial" pitchFamily="34" charset="0"/>
              <a:cs typeface="Arial" pitchFamily="34" charset="0"/>
            </a:endParaRPr>
          </a:p>
        </p:txBody>
      </p:sp>
      <p:sp>
        <p:nvSpPr>
          <p:cNvPr id="3" name="Rectangle 2"/>
          <p:cNvSpPr/>
          <p:nvPr/>
        </p:nvSpPr>
        <p:spPr>
          <a:xfrm>
            <a:off x="707571" y="1795756"/>
            <a:ext cx="6528607" cy="369332"/>
          </a:xfrm>
          <a:prstGeom prst="rect">
            <a:avLst/>
          </a:prstGeom>
        </p:spPr>
        <p:txBody>
          <a:bodyPr wrap="square">
            <a:spAutoFit/>
          </a:bodyPr>
          <a:lstStyle/>
          <a:p>
            <a:r>
              <a:rPr lang="fr-FR" dirty="0" smtClean="0">
                <a:solidFill>
                  <a:schemeClr val="tx1">
                    <a:lumMod val="75000"/>
                    <a:lumOff val="25000"/>
                  </a:schemeClr>
                </a:solidFill>
                <a:cs typeface="Arial" pitchFamily="34" charset="0"/>
              </a:rPr>
              <a:t>Observations </a:t>
            </a:r>
            <a:r>
              <a:rPr lang="fr-FR" sz="1200" dirty="0" smtClean="0">
                <a:solidFill>
                  <a:schemeClr val="bg1">
                    <a:lumMod val="50000"/>
                  </a:schemeClr>
                </a:solidFill>
                <a:cs typeface="Arial" pitchFamily="34" charset="0"/>
              </a:rPr>
              <a:t>(</a:t>
            </a:r>
            <a:r>
              <a:rPr lang="fr-FR" sz="1200" dirty="0" smtClean="0">
                <a:solidFill>
                  <a:schemeClr val="bg1">
                    <a:lumMod val="50000"/>
                  </a:schemeClr>
                </a:solidFill>
              </a:rPr>
              <a:t>question </a:t>
            </a:r>
            <a:r>
              <a:rPr lang="fr-FR" sz="1200" dirty="0">
                <a:solidFill>
                  <a:schemeClr val="bg1">
                    <a:lumMod val="50000"/>
                  </a:schemeClr>
                </a:solidFill>
              </a:rPr>
              <a:t>ouverte – synthèse des </a:t>
            </a:r>
            <a:r>
              <a:rPr lang="fr-FR" sz="1200" dirty="0" smtClean="0">
                <a:solidFill>
                  <a:schemeClr val="bg1">
                    <a:lumMod val="50000"/>
                  </a:schemeClr>
                </a:solidFill>
              </a:rPr>
              <a:t>réponses</a:t>
            </a:r>
            <a:r>
              <a:rPr lang="fr-FR" sz="1200" cap="all" dirty="0" smtClean="0">
                <a:solidFill>
                  <a:schemeClr val="bg1">
                    <a:lumMod val="50000"/>
                  </a:schemeClr>
                </a:solidFill>
                <a:cs typeface="Arial" pitchFamily="34" charset="0"/>
              </a:rPr>
              <a:t>)</a:t>
            </a:r>
            <a:endParaRPr lang="fr-FR" sz="1200" cap="all" dirty="0">
              <a:solidFill>
                <a:schemeClr val="bg1">
                  <a:lumMod val="50000"/>
                </a:schemeClr>
              </a:solidFill>
              <a:cs typeface="Arial" pitchFamily="34" charset="0"/>
            </a:endParaRPr>
          </a:p>
        </p:txBody>
      </p:sp>
      <p:sp>
        <p:nvSpPr>
          <p:cNvPr id="4" name="Rectangle 3"/>
          <p:cNvSpPr/>
          <p:nvPr/>
        </p:nvSpPr>
        <p:spPr>
          <a:xfrm>
            <a:off x="893064" y="2360902"/>
            <a:ext cx="7373111" cy="2616101"/>
          </a:xfrm>
          <a:prstGeom prst="rect">
            <a:avLst/>
          </a:prstGeom>
        </p:spPr>
        <p:txBody>
          <a:bodyPr wrap="square">
            <a:spAutoFit/>
          </a:bodyPr>
          <a:lstStyle/>
          <a:p>
            <a:pPr>
              <a:buFont typeface="Arial" charset="0"/>
              <a:buNone/>
            </a:pPr>
            <a:endParaRPr lang="fr-FR" sz="1200" dirty="0">
              <a:latin typeface="Century Gothic" pitchFamily="34" charset="0"/>
            </a:endParaRPr>
          </a:p>
          <a:p>
            <a:pPr marL="628650" lvl="1" indent="-171450">
              <a:buFont typeface="Arial" pitchFamily="34" charset="0"/>
              <a:buChar char="•"/>
            </a:pPr>
            <a:r>
              <a:rPr lang="fr-FR" sz="1400" dirty="0">
                <a:solidFill>
                  <a:srgbClr val="222222"/>
                </a:solidFill>
                <a:latin typeface="Calibri" pitchFamily="34" charset="0"/>
                <a:cs typeface="Calibri" pitchFamily="34" charset="0"/>
              </a:rPr>
              <a:t>Globalement, un jugement critique (questions </a:t>
            </a:r>
            <a:r>
              <a:rPr lang="fr-FR" sz="1400" dirty="0" smtClean="0">
                <a:solidFill>
                  <a:srgbClr val="222222"/>
                </a:solidFill>
                <a:latin typeface="Calibri" pitchFamily="34" charset="0"/>
                <a:cs typeface="Calibri" pitchFamily="34" charset="0"/>
              </a:rPr>
              <a:t> 6 </a:t>
            </a:r>
            <a:r>
              <a:rPr lang="fr-FR" sz="1400" dirty="0">
                <a:solidFill>
                  <a:srgbClr val="222222"/>
                </a:solidFill>
                <a:latin typeface="Calibri" pitchFamily="34" charset="0"/>
                <a:cs typeface="Calibri" pitchFamily="34" charset="0"/>
              </a:rPr>
              <a:t>et s.+ question 25</a:t>
            </a:r>
            <a:r>
              <a:rPr lang="fr-FR" sz="1400" dirty="0" smtClean="0">
                <a:solidFill>
                  <a:srgbClr val="222222"/>
                </a:solidFill>
                <a:latin typeface="Calibri" pitchFamily="34" charset="0"/>
                <a:cs typeface="Calibri" pitchFamily="34" charset="0"/>
              </a:rPr>
              <a:t>)</a:t>
            </a:r>
          </a:p>
          <a:p>
            <a:pPr lvl="1"/>
            <a:endParaRPr lang="fr-FR" sz="1400" dirty="0">
              <a:solidFill>
                <a:srgbClr val="222222"/>
              </a:solidFill>
              <a:latin typeface="Calibri" pitchFamily="34" charset="0"/>
              <a:cs typeface="Calibri" pitchFamily="34" charset="0"/>
            </a:endParaRPr>
          </a:p>
          <a:p>
            <a:pPr marL="628650" lvl="1" indent="-171450">
              <a:buFont typeface="Arial" pitchFamily="34" charset="0"/>
              <a:buChar char="•"/>
            </a:pPr>
            <a:r>
              <a:rPr lang="fr-FR" sz="1400" dirty="0">
                <a:solidFill>
                  <a:srgbClr val="222222"/>
                </a:solidFill>
                <a:latin typeface="Calibri" pitchFamily="34" charset="0"/>
                <a:cs typeface="Calibri" pitchFamily="34" charset="0"/>
              </a:rPr>
              <a:t>Enseignement trop généraliste (question 10</a:t>
            </a:r>
            <a:r>
              <a:rPr lang="fr-FR" sz="1400" dirty="0" smtClean="0">
                <a:solidFill>
                  <a:srgbClr val="222222"/>
                </a:solidFill>
                <a:latin typeface="Calibri" pitchFamily="34" charset="0"/>
                <a:cs typeface="Calibri" pitchFamily="34" charset="0"/>
              </a:rPr>
              <a:t>)</a:t>
            </a:r>
          </a:p>
          <a:p>
            <a:pPr lvl="1"/>
            <a:endParaRPr lang="fr-FR" sz="1400" dirty="0">
              <a:solidFill>
                <a:srgbClr val="222222"/>
              </a:solidFill>
              <a:latin typeface="Calibri" pitchFamily="34" charset="0"/>
              <a:cs typeface="Calibri" pitchFamily="34" charset="0"/>
            </a:endParaRPr>
          </a:p>
          <a:p>
            <a:pPr marL="628650" lvl="1" indent="-171450">
              <a:buFont typeface="Arial" pitchFamily="34" charset="0"/>
              <a:buChar char="•"/>
            </a:pPr>
            <a:r>
              <a:rPr lang="fr-FR" sz="1400" dirty="0">
                <a:solidFill>
                  <a:srgbClr val="222222"/>
                </a:solidFill>
                <a:latin typeface="Calibri" pitchFamily="34" charset="0"/>
                <a:cs typeface="Calibri" pitchFamily="34" charset="0"/>
              </a:rPr>
              <a:t>Enseignement inadapté à l’exercice des deux principales formes d’activités : conseil &amp; plaidoirie (questions 6, 8 et 9</a:t>
            </a:r>
            <a:r>
              <a:rPr lang="fr-FR" sz="1400" dirty="0" smtClean="0">
                <a:solidFill>
                  <a:srgbClr val="222222"/>
                </a:solidFill>
                <a:latin typeface="Calibri" pitchFamily="34" charset="0"/>
                <a:cs typeface="Calibri" pitchFamily="34" charset="0"/>
              </a:rPr>
              <a:t>)</a:t>
            </a:r>
          </a:p>
          <a:p>
            <a:pPr lvl="1"/>
            <a:endParaRPr lang="fr-FR" sz="1400" dirty="0">
              <a:solidFill>
                <a:srgbClr val="222222"/>
              </a:solidFill>
              <a:latin typeface="Calibri" pitchFamily="34" charset="0"/>
              <a:cs typeface="Calibri" pitchFamily="34" charset="0"/>
            </a:endParaRPr>
          </a:p>
          <a:p>
            <a:pPr marL="628650" lvl="1" indent="-171450">
              <a:buFont typeface="Arial" pitchFamily="34" charset="0"/>
              <a:buChar char="•"/>
            </a:pPr>
            <a:r>
              <a:rPr lang="fr-FR" sz="1400" dirty="0">
                <a:solidFill>
                  <a:srgbClr val="222222"/>
                </a:solidFill>
                <a:latin typeface="Calibri" pitchFamily="34" charset="0"/>
                <a:cs typeface="Calibri" pitchFamily="34" charset="0"/>
              </a:rPr>
              <a:t>Mauvaise préparation </a:t>
            </a:r>
            <a:r>
              <a:rPr lang="fr-FR" sz="1400" dirty="0" smtClean="0">
                <a:solidFill>
                  <a:srgbClr val="222222"/>
                </a:solidFill>
                <a:latin typeface="Calibri" pitchFamily="34" charset="0"/>
                <a:cs typeface="Calibri" pitchFamily="34" charset="0"/>
              </a:rPr>
              <a:t>au </a:t>
            </a:r>
            <a:r>
              <a:rPr lang="fr-FR" sz="1400" dirty="0">
                <a:solidFill>
                  <a:srgbClr val="222222"/>
                </a:solidFill>
                <a:latin typeface="Calibri" pitchFamily="34" charset="0"/>
                <a:cs typeface="Calibri" pitchFamily="34" charset="0"/>
              </a:rPr>
              <a:t>CAPA (question 52) </a:t>
            </a:r>
            <a:endParaRPr lang="fr-FR" sz="1400" dirty="0" smtClean="0">
              <a:solidFill>
                <a:srgbClr val="222222"/>
              </a:solidFill>
              <a:latin typeface="Calibri" pitchFamily="34" charset="0"/>
              <a:cs typeface="Calibri" pitchFamily="34" charset="0"/>
            </a:endParaRPr>
          </a:p>
          <a:p>
            <a:pPr lvl="1"/>
            <a:endParaRPr lang="fr-FR" sz="1400" dirty="0">
              <a:solidFill>
                <a:srgbClr val="222222"/>
              </a:solidFill>
              <a:latin typeface="Calibri" pitchFamily="34" charset="0"/>
              <a:cs typeface="Calibri" pitchFamily="34" charset="0"/>
            </a:endParaRPr>
          </a:p>
          <a:p>
            <a:pPr marL="628650" lvl="1" indent="-171450">
              <a:buFont typeface="Arial" pitchFamily="34" charset="0"/>
              <a:buChar char="•"/>
            </a:pPr>
            <a:r>
              <a:rPr lang="fr-FR" sz="1400" dirty="0">
                <a:solidFill>
                  <a:srgbClr val="222222"/>
                </a:solidFill>
                <a:latin typeface="Calibri" pitchFamily="34" charset="0"/>
                <a:cs typeface="Calibri" pitchFamily="34" charset="0"/>
              </a:rPr>
              <a:t>Point positif : les enseignements en langues et l’ </a:t>
            </a:r>
            <a:r>
              <a:rPr lang="fr-FR" sz="1400" dirty="0" smtClean="0">
                <a:solidFill>
                  <a:srgbClr val="222222"/>
                </a:solidFill>
                <a:latin typeface="Calibri" pitchFamily="34" charset="0"/>
                <a:cs typeface="Calibri" pitchFamily="34" charset="0"/>
              </a:rPr>
              <a:t>«e-learning</a:t>
            </a:r>
            <a:r>
              <a:rPr lang="fr-FR" sz="1400" dirty="0">
                <a:solidFill>
                  <a:srgbClr val="222222"/>
                </a:solidFill>
                <a:latin typeface="Calibri" pitchFamily="34" charset="0"/>
                <a:cs typeface="Calibri" pitchFamily="34" charset="0"/>
              </a:rPr>
              <a:t> » (questions 14 et 16</a:t>
            </a:r>
            <a:r>
              <a:rPr lang="fr-FR" sz="1400" dirty="0" smtClean="0">
                <a:solidFill>
                  <a:srgbClr val="222222"/>
                </a:solidFill>
                <a:latin typeface="Calibri" pitchFamily="34" charset="0"/>
                <a:cs typeface="Calibri" pitchFamily="34" charset="0"/>
              </a:rPr>
              <a:t>)</a:t>
            </a:r>
          </a:p>
          <a:p>
            <a:pPr marL="628650" lvl="1" indent="-171450">
              <a:buFont typeface="Arial" pitchFamily="34" charset="0"/>
              <a:buChar char="•"/>
            </a:pPr>
            <a:endParaRPr lang="fr-FR" sz="1200" dirty="0">
              <a:solidFill>
                <a:srgbClr val="222222"/>
              </a:solidFill>
              <a:latin typeface="Century Gothic" pitchFamily="34" charset="0"/>
              <a:cs typeface="Arial" charset="0"/>
            </a:endParaRPr>
          </a:p>
        </p:txBody>
      </p:sp>
      <p:sp>
        <p:nvSpPr>
          <p:cNvPr id="5" name="Rectangle 4"/>
          <p:cNvSpPr/>
          <p:nvPr/>
        </p:nvSpPr>
        <p:spPr>
          <a:xfrm>
            <a:off x="6408416" y="513304"/>
            <a:ext cx="2669577" cy="523220"/>
          </a:xfrm>
          <a:prstGeom prst="rect">
            <a:avLst/>
          </a:prstGeom>
        </p:spPr>
        <p:txBody>
          <a:bodyPr wrap="none">
            <a:spAutoFit/>
          </a:bodyPr>
          <a:lstStyle/>
          <a:p>
            <a:pPr algn="r"/>
            <a:r>
              <a:rPr lang="fr-FR" sz="1400" dirty="0">
                <a:solidFill>
                  <a:schemeClr val="tx1">
                    <a:lumMod val="65000"/>
                    <a:lumOff val="35000"/>
                  </a:schemeClr>
                </a:solidFill>
              </a:rPr>
              <a:t>LA PERIODE </a:t>
            </a:r>
            <a:r>
              <a:rPr lang="fr-FR" sz="1400" dirty="0" smtClean="0">
                <a:solidFill>
                  <a:schemeClr val="tx1">
                    <a:lumMod val="65000"/>
                    <a:lumOff val="35000"/>
                  </a:schemeClr>
                </a:solidFill>
              </a:rPr>
              <a:t>ECOLE</a:t>
            </a:r>
            <a:endParaRPr lang="fr-FR" sz="1400" dirty="0">
              <a:solidFill>
                <a:schemeClr val="tx1">
                  <a:lumMod val="65000"/>
                  <a:lumOff val="35000"/>
                </a:schemeClr>
              </a:solidFill>
            </a:endParaRPr>
          </a:p>
          <a:p>
            <a:pPr algn="r"/>
            <a:r>
              <a:rPr lang="fr-FR" sz="1400" dirty="0">
                <a:solidFill>
                  <a:schemeClr val="tx1">
                    <a:lumMod val="65000"/>
                    <a:lumOff val="35000"/>
                  </a:schemeClr>
                </a:solidFill>
              </a:rPr>
              <a:t>sur </a:t>
            </a:r>
            <a:r>
              <a:rPr lang="fr-FR" sz="1400" dirty="0" smtClean="0">
                <a:solidFill>
                  <a:schemeClr val="tx1">
                    <a:lumMod val="65000"/>
                    <a:lumOff val="35000"/>
                  </a:schemeClr>
                </a:solidFill>
              </a:rPr>
              <a:t>l’ensemble de la période école</a:t>
            </a:r>
            <a:endParaRPr lang="fr-FR" sz="1400" dirty="0">
              <a:solidFill>
                <a:schemeClr val="tx1">
                  <a:lumMod val="65000"/>
                  <a:lumOff val="35000"/>
                </a:schemeClr>
              </a:solidFill>
            </a:endParaRPr>
          </a:p>
        </p:txBody>
      </p:sp>
      <p:sp>
        <p:nvSpPr>
          <p:cNvPr id="6" name="ZoneTexte 5"/>
          <p:cNvSpPr txBox="1"/>
          <p:nvPr/>
        </p:nvSpPr>
        <p:spPr>
          <a:xfrm>
            <a:off x="1817914" y="120780"/>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Deuxième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3955335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75538" y="1295008"/>
            <a:ext cx="7743662" cy="6740307"/>
          </a:xfrm>
          <a:prstGeom prst="rect">
            <a:avLst/>
          </a:prstGeom>
          <a:noFill/>
        </p:spPr>
        <p:txBody>
          <a:bodyPr wrap="square" rtlCol="0">
            <a:spAutoFit/>
          </a:bodyPr>
          <a:lstStyle/>
          <a:p>
            <a:r>
              <a:rPr lang="fr-FR" dirty="0">
                <a:solidFill>
                  <a:schemeClr val="bg1">
                    <a:lumMod val="75000"/>
                  </a:schemeClr>
                </a:solidFill>
              </a:rPr>
              <a:t>PROPOS </a:t>
            </a:r>
            <a:r>
              <a:rPr lang="fr-FR" dirty="0" smtClean="0">
                <a:solidFill>
                  <a:schemeClr val="bg1">
                    <a:lumMod val="75000"/>
                  </a:schemeClr>
                </a:solidFill>
              </a:rPr>
              <a:t>INTRODUCTIFS</a:t>
            </a:r>
          </a:p>
          <a:p>
            <a:endParaRPr lang="fr-FR" dirty="0" smtClean="0">
              <a:solidFill>
                <a:schemeClr val="tx1">
                  <a:lumMod val="75000"/>
                  <a:lumOff val="25000"/>
                </a:schemeClr>
              </a:solidFill>
            </a:endParaRPr>
          </a:p>
          <a:p>
            <a:r>
              <a:rPr lang="fr-FR" dirty="0">
                <a:solidFill>
                  <a:schemeClr val="bg1">
                    <a:lumMod val="75000"/>
                  </a:schemeClr>
                </a:solidFill>
              </a:rPr>
              <a:t>PREMIERE PARTIE – DONNEES </a:t>
            </a:r>
            <a:r>
              <a:rPr lang="fr-FR" dirty="0" smtClean="0">
                <a:solidFill>
                  <a:schemeClr val="bg1">
                    <a:lumMod val="75000"/>
                  </a:schemeClr>
                </a:solidFill>
              </a:rPr>
              <a:t>LIMINAIRES</a:t>
            </a:r>
          </a:p>
          <a:p>
            <a:endParaRPr lang="fr-FR" dirty="0" smtClean="0">
              <a:solidFill>
                <a:schemeClr val="bg1">
                  <a:lumMod val="75000"/>
                </a:schemeClr>
              </a:solidFill>
            </a:endParaRPr>
          </a:p>
          <a:p>
            <a:r>
              <a:rPr lang="fr-FR" dirty="0">
                <a:solidFill>
                  <a:schemeClr val="bg1">
                    <a:lumMod val="75000"/>
                  </a:schemeClr>
                </a:solidFill>
              </a:rPr>
              <a:t>DEUXIEME PARTIE – LA PERIODE </a:t>
            </a:r>
            <a:r>
              <a:rPr lang="fr-FR" dirty="0" smtClean="0">
                <a:solidFill>
                  <a:schemeClr val="bg1">
                    <a:lumMod val="75000"/>
                  </a:schemeClr>
                </a:solidFill>
              </a:rPr>
              <a:t>ECOLE</a:t>
            </a:r>
          </a:p>
          <a:p>
            <a:endParaRPr lang="fr-FR" sz="800" dirty="0" smtClean="0">
              <a:solidFill>
                <a:schemeClr val="bg1">
                  <a:lumMod val="75000"/>
                </a:schemeClr>
              </a:solidFill>
            </a:endParaRPr>
          </a:p>
          <a:p>
            <a:pPr marL="800100" lvl="1" indent="-342900">
              <a:buAutoNum type="alphaUcPeriod"/>
            </a:pPr>
            <a:r>
              <a:rPr lang="fr-FR" sz="1400" dirty="0">
                <a:solidFill>
                  <a:schemeClr val="bg1">
                    <a:lumMod val="75000"/>
                  </a:schemeClr>
                </a:solidFill>
              </a:rPr>
              <a:t>SUR LES ENSEIGNEMENTS, DE MANIERE GENERALE</a:t>
            </a:r>
          </a:p>
          <a:p>
            <a:pPr marL="800100" lvl="1" indent="-342900">
              <a:buAutoNum type="alphaUcPeriod"/>
            </a:pPr>
            <a:r>
              <a:rPr lang="fr-FR" sz="1400" dirty="0">
                <a:solidFill>
                  <a:schemeClr val="bg1">
                    <a:lumMod val="75000"/>
                  </a:schemeClr>
                </a:solidFill>
              </a:rPr>
              <a:t>SUR LES ENSEIGNEMENTS, DE MANIERE SPECIFIQUE</a:t>
            </a:r>
          </a:p>
          <a:p>
            <a:pPr marL="800100" lvl="1" indent="-342900">
              <a:buAutoNum type="alphaUcPeriod"/>
            </a:pPr>
            <a:r>
              <a:rPr lang="fr-FR" sz="1400" dirty="0">
                <a:solidFill>
                  <a:schemeClr val="bg1">
                    <a:lumMod val="75000"/>
                  </a:schemeClr>
                </a:solidFill>
              </a:rPr>
              <a:t>SUR LE STAGE EFFECTUE PENDANT LA PERIODE ECOLE </a:t>
            </a:r>
          </a:p>
          <a:p>
            <a:pPr marL="800100" lvl="1" indent="-342900">
              <a:buAutoNum type="alphaUcPeriod"/>
            </a:pPr>
            <a:r>
              <a:rPr lang="fr-FR" sz="1400" dirty="0">
                <a:solidFill>
                  <a:schemeClr val="bg1">
                    <a:lumMod val="75000"/>
                  </a:schemeClr>
                </a:solidFill>
              </a:rPr>
              <a:t>SUR L’ENSEMBLE DE LA PERIODE </a:t>
            </a:r>
            <a:r>
              <a:rPr lang="fr-FR" sz="1400" dirty="0" smtClean="0">
                <a:solidFill>
                  <a:schemeClr val="bg1">
                    <a:lumMod val="75000"/>
                  </a:schemeClr>
                </a:solidFill>
              </a:rPr>
              <a:t>ECOLE</a:t>
            </a:r>
          </a:p>
          <a:p>
            <a:pPr marL="342900" indent="-342900">
              <a:buAutoNum type="alphaUcPeriod"/>
            </a:pPr>
            <a:endParaRPr lang="fr-FR" dirty="0" smtClean="0">
              <a:solidFill>
                <a:schemeClr val="bg1">
                  <a:lumMod val="75000"/>
                </a:schemeClr>
              </a:solidFill>
            </a:endParaRPr>
          </a:p>
          <a:p>
            <a:r>
              <a:rPr lang="fr-FR" dirty="0">
                <a:solidFill>
                  <a:schemeClr val="tx1">
                    <a:lumMod val="75000"/>
                    <a:lumOff val="25000"/>
                  </a:schemeClr>
                </a:solidFill>
              </a:rPr>
              <a:t>TROISIEME PARTIE – LE PROJET PEDAGOGIQUE </a:t>
            </a:r>
            <a:r>
              <a:rPr lang="fr-FR" dirty="0" smtClean="0">
                <a:solidFill>
                  <a:schemeClr val="tx1">
                    <a:lumMod val="75000"/>
                    <a:lumOff val="25000"/>
                  </a:schemeClr>
                </a:solidFill>
              </a:rPr>
              <a:t>INDIVIDUEL</a:t>
            </a:r>
          </a:p>
          <a:p>
            <a:endParaRPr lang="fr-FR" dirty="0" smtClean="0">
              <a:solidFill>
                <a:schemeClr val="bg1">
                  <a:lumMod val="75000"/>
                </a:schemeClr>
              </a:solidFill>
            </a:endParaRPr>
          </a:p>
          <a:p>
            <a:r>
              <a:rPr lang="fr-FR" dirty="0">
                <a:solidFill>
                  <a:schemeClr val="bg1">
                    <a:lumMod val="75000"/>
                  </a:schemeClr>
                </a:solidFill>
              </a:rPr>
              <a:t>QUATRIEME PARTIE – LE STAGE DE 6 MOIS EN CABINET </a:t>
            </a:r>
            <a:r>
              <a:rPr lang="fr-FR" dirty="0" smtClean="0">
                <a:solidFill>
                  <a:schemeClr val="bg1">
                    <a:lumMod val="75000"/>
                  </a:schemeClr>
                </a:solidFill>
              </a:rPr>
              <a:t>D’AVOCAT</a:t>
            </a:r>
          </a:p>
          <a:p>
            <a:endParaRPr lang="fr-FR" dirty="0" smtClean="0">
              <a:solidFill>
                <a:schemeClr val="bg1">
                  <a:lumMod val="75000"/>
                </a:schemeClr>
              </a:solidFill>
            </a:endParaRPr>
          </a:p>
          <a:p>
            <a:r>
              <a:rPr lang="fr-FR" dirty="0">
                <a:solidFill>
                  <a:schemeClr val="bg1">
                    <a:lumMod val="75000"/>
                  </a:schemeClr>
                </a:solidFill>
              </a:rPr>
              <a:t>CINQUIEME PARTIE – OBSERVATIONS </a:t>
            </a:r>
            <a:r>
              <a:rPr lang="fr-FR" dirty="0" smtClean="0">
                <a:solidFill>
                  <a:schemeClr val="bg1">
                    <a:lumMod val="75000"/>
                  </a:schemeClr>
                </a:solidFill>
              </a:rPr>
              <a:t>GENERALES</a:t>
            </a:r>
          </a:p>
          <a:p>
            <a:endParaRPr lang="fr-FR" dirty="0" smtClean="0">
              <a:solidFill>
                <a:schemeClr val="bg1">
                  <a:lumMod val="75000"/>
                </a:schemeClr>
              </a:solidFill>
            </a:endParaRPr>
          </a:p>
          <a:p>
            <a:r>
              <a:rPr lang="fr-FR" dirty="0">
                <a:solidFill>
                  <a:schemeClr val="bg1">
                    <a:lumMod val="75000"/>
                  </a:schemeClr>
                </a:solidFill>
              </a:rPr>
              <a:t>CONCLUSION ET PROPOSITIONS</a:t>
            </a: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pPr marL="342900" indent="-342900">
              <a:buAutoNum type="alphaUcPeriod"/>
            </a:pPr>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p:txBody>
      </p:sp>
      <p:sp>
        <p:nvSpPr>
          <p:cNvPr id="3" name="ZoneTexte 2"/>
          <p:cNvSpPr txBox="1"/>
          <p:nvPr/>
        </p:nvSpPr>
        <p:spPr>
          <a:xfrm>
            <a:off x="7047202" y="334953"/>
            <a:ext cx="2076209" cy="461665"/>
          </a:xfrm>
          <a:prstGeom prst="rect">
            <a:avLst/>
          </a:prstGeom>
          <a:noFill/>
        </p:spPr>
        <p:txBody>
          <a:bodyPr wrap="none" rtlCol="0">
            <a:spAutoFit/>
          </a:bodyPr>
          <a:lstStyle/>
          <a:p>
            <a:pPr algn="r"/>
            <a:r>
              <a:rPr lang="fr-FR" sz="2400" dirty="0" smtClean="0">
                <a:solidFill>
                  <a:schemeClr val="accent6">
                    <a:lumMod val="75000"/>
                  </a:schemeClr>
                </a:solidFill>
                <a:latin typeface="Century Gothic" pitchFamily="34" charset="0"/>
              </a:rPr>
              <a:t>Le </a:t>
            </a:r>
            <a:r>
              <a:rPr lang="fr-FR" sz="2400" dirty="0" smtClean="0">
                <a:solidFill>
                  <a:schemeClr val="tx1">
                    <a:lumMod val="75000"/>
                    <a:lumOff val="25000"/>
                  </a:schemeClr>
                </a:solidFill>
                <a:latin typeface="Century Gothic" pitchFamily="34" charset="0"/>
              </a:rPr>
              <a:t>sommaire</a:t>
            </a:r>
            <a:endParaRPr lang="fr-FR" sz="240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xmlns="" val="2090375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27</a:t>
            </a:r>
            <a:endParaRPr lang="fr-FR" sz="1400" b="1" dirty="0">
              <a:latin typeface="Arial" pitchFamily="34" charset="0"/>
              <a:cs typeface="Arial" pitchFamily="34" charset="0"/>
            </a:endParaRPr>
          </a:p>
        </p:txBody>
      </p:sp>
      <p:sp>
        <p:nvSpPr>
          <p:cNvPr id="3" name="Rectangle 2"/>
          <p:cNvSpPr/>
          <p:nvPr/>
        </p:nvSpPr>
        <p:spPr>
          <a:xfrm>
            <a:off x="707571" y="1807045"/>
            <a:ext cx="3819273" cy="369332"/>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effectué un PPI unique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2147151885"/>
              </p:ext>
            </p:extLst>
          </p:nvPr>
        </p:nvGraphicFramePr>
        <p:xfrm>
          <a:off x="115504" y="2721834"/>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Troisième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6110579" y="614905"/>
            <a:ext cx="2967414" cy="307777"/>
          </a:xfrm>
          <a:prstGeom prst="rect">
            <a:avLst/>
          </a:prstGeom>
        </p:spPr>
        <p:txBody>
          <a:bodyPr wrap="none">
            <a:spAutoFit/>
          </a:bodyPr>
          <a:lstStyle/>
          <a:p>
            <a:pPr algn="r"/>
            <a:r>
              <a:rPr lang="fr-FR" sz="1400" dirty="0" smtClean="0">
                <a:solidFill>
                  <a:schemeClr val="tx1">
                    <a:lumMod val="65000"/>
                    <a:lumOff val="35000"/>
                  </a:schemeClr>
                </a:solidFill>
              </a:rPr>
              <a:t>LE PROJET PEDAGOGIQUE INDIVIDUEL</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2611576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28</a:t>
            </a:r>
            <a:endParaRPr lang="fr-FR" sz="1400" b="1" dirty="0">
              <a:latin typeface="Arial" pitchFamily="34" charset="0"/>
              <a:cs typeface="Arial" pitchFamily="34" charset="0"/>
            </a:endParaRPr>
          </a:p>
        </p:txBody>
      </p:sp>
      <p:sp>
        <p:nvSpPr>
          <p:cNvPr id="3" name="Rectangle 2"/>
          <p:cNvSpPr/>
          <p:nvPr/>
        </p:nvSpPr>
        <p:spPr>
          <a:xfrm>
            <a:off x="707571" y="1660288"/>
            <a:ext cx="3819273"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eu des difficultés pour trouver votre stage de PPI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2520629487"/>
              </p:ext>
            </p:extLst>
          </p:nvPr>
        </p:nvGraphicFramePr>
        <p:xfrm>
          <a:off x="115504" y="2766990"/>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Troisième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6110579" y="614905"/>
            <a:ext cx="2967414" cy="307777"/>
          </a:xfrm>
          <a:prstGeom prst="rect">
            <a:avLst/>
          </a:prstGeom>
        </p:spPr>
        <p:txBody>
          <a:bodyPr wrap="none">
            <a:spAutoFit/>
          </a:bodyPr>
          <a:lstStyle/>
          <a:p>
            <a:pPr algn="r"/>
            <a:r>
              <a:rPr lang="fr-FR" sz="1400" dirty="0" smtClean="0">
                <a:solidFill>
                  <a:schemeClr val="tx1">
                    <a:lumMod val="65000"/>
                    <a:lumOff val="35000"/>
                  </a:schemeClr>
                </a:solidFill>
              </a:rPr>
              <a:t>LE PROJET PEDAGOGIQUE INDIVIDUEL</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359664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5908" y="1453895"/>
            <a:ext cx="8806924" cy="4524315"/>
          </a:xfrm>
          <a:prstGeom prst="rect">
            <a:avLst/>
          </a:prstGeom>
          <a:noFill/>
        </p:spPr>
        <p:txBody>
          <a:bodyPr wrap="square" rtlCol="0">
            <a:spAutoFit/>
          </a:bodyPr>
          <a:lstStyle/>
          <a:p>
            <a:pPr algn="just"/>
            <a:r>
              <a:rPr lang="fr-FR" sz="1200" b="1" dirty="0" smtClean="0">
                <a:solidFill>
                  <a:srgbClr val="3F434B"/>
                </a:solidFill>
              </a:rPr>
              <a:t>La </a:t>
            </a:r>
            <a:r>
              <a:rPr lang="fr-FR" sz="1200" b="1" dirty="0">
                <a:solidFill>
                  <a:srgbClr val="3F434B"/>
                </a:solidFill>
              </a:rPr>
              <a:t>Fédération Nationale des Elèves Avocats regroupe des </a:t>
            </a:r>
            <a:r>
              <a:rPr lang="fr-FR" sz="1200" b="1" dirty="0" smtClean="0">
                <a:solidFill>
                  <a:srgbClr val="3F434B"/>
                </a:solidFill>
              </a:rPr>
              <a:t>élèves-avocats issus </a:t>
            </a:r>
            <a:r>
              <a:rPr lang="fr-FR" sz="1200" b="1" dirty="0">
                <a:solidFill>
                  <a:srgbClr val="3F434B"/>
                </a:solidFill>
              </a:rPr>
              <a:t>des onze </a:t>
            </a:r>
            <a:r>
              <a:rPr lang="fr-FR" sz="1200" b="1" dirty="0" smtClean="0">
                <a:solidFill>
                  <a:srgbClr val="3F434B"/>
                </a:solidFill>
              </a:rPr>
              <a:t>écoles qui </a:t>
            </a:r>
            <a:r>
              <a:rPr lang="fr-FR" sz="1200" b="1" dirty="0">
                <a:solidFill>
                  <a:srgbClr val="3F434B"/>
                </a:solidFill>
              </a:rPr>
              <a:t>travaillent de concert pour développer des projets communs à tous les </a:t>
            </a:r>
            <a:r>
              <a:rPr lang="fr-FR" sz="1200" b="1" dirty="0" smtClean="0">
                <a:solidFill>
                  <a:srgbClr val="3F434B"/>
                </a:solidFill>
              </a:rPr>
              <a:t>élèves-avocats </a:t>
            </a:r>
            <a:r>
              <a:rPr lang="fr-FR" sz="1200" b="1" dirty="0">
                <a:solidFill>
                  <a:srgbClr val="3F434B"/>
                </a:solidFill>
              </a:rPr>
              <a:t>de France</a:t>
            </a:r>
            <a:r>
              <a:rPr lang="fr-FR" sz="1200" b="1" dirty="0" smtClean="0">
                <a:solidFill>
                  <a:srgbClr val="3F434B"/>
                </a:solidFill>
              </a:rPr>
              <a:t>.</a:t>
            </a:r>
          </a:p>
          <a:p>
            <a:pPr algn="just"/>
            <a:endParaRPr lang="fr-FR" sz="1200" dirty="0">
              <a:solidFill>
                <a:srgbClr val="3F434B"/>
              </a:solidFill>
            </a:endParaRPr>
          </a:p>
          <a:p>
            <a:pPr algn="just"/>
            <a:r>
              <a:rPr lang="fr-FR" sz="1200" dirty="0">
                <a:solidFill>
                  <a:srgbClr val="3F434B"/>
                </a:solidFill>
              </a:rPr>
              <a:t> </a:t>
            </a:r>
            <a:r>
              <a:rPr lang="fr-FR" sz="1200" dirty="0" smtClean="0">
                <a:solidFill>
                  <a:srgbClr val="3F434B"/>
                </a:solidFill>
              </a:rPr>
              <a:t>Conformément </a:t>
            </a:r>
            <a:r>
              <a:rPr lang="fr-FR" sz="1200" dirty="0">
                <a:solidFill>
                  <a:srgbClr val="3F434B"/>
                </a:solidFill>
              </a:rPr>
              <a:t>à ses statuts, la Fédération, association </a:t>
            </a:r>
            <a:r>
              <a:rPr lang="fr-FR" sz="1200" dirty="0" smtClean="0">
                <a:solidFill>
                  <a:srgbClr val="3F434B"/>
                </a:solidFill>
              </a:rPr>
              <a:t>apolitique, </a:t>
            </a:r>
            <a:r>
              <a:rPr lang="fr-FR" sz="1200" dirty="0">
                <a:solidFill>
                  <a:srgbClr val="3F434B"/>
                </a:solidFill>
              </a:rPr>
              <a:t>a pour objet de travailler autour de deux piliers :</a:t>
            </a:r>
          </a:p>
          <a:p>
            <a:pPr algn="just"/>
            <a:r>
              <a:rPr lang="fr-FR" sz="1200" dirty="0">
                <a:solidFill>
                  <a:srgbClr val="3F434B"/>
                </a:solidFill>
              </a:rPr>
              <a:t> </a:t>
            </a:r>
          </a:p>
          <a:p>
            <a:pPr marL="171450" indent="-171450" algn="just">
              <a:buFont typeface="Wingdings" pitchFamily="2" charset="2"/>
              <a:buChar char="Ø"/>
            </a:pPr>
            <a:r>
              <a:rPr lang="fr-FR" sz="1200" b="1" dirty="0" smtClean="0">
                <a:solidFill>
                  <a:srgbClr val="3F434B"/>
                </a:solidFill>
              </a:rPr>
              <a:t>un </a:t>
            </a:r>
            <a:r>
              <a:rPr lang="fr-FR" sz="1200" b="1" dirty="0">
                <a:solidFill>
                  <a:srgbClr val="3F434B"/>
                </a:solidFill>
              </a:rPr>
              <a:t>premier pilier </a:t>
            </a:r>
            <a:r>
              <a:rPr lang="fr-FR" sz="1200" dirty="0">
                <a:solidFill>
                  <a:srgbClr val="3F434B"/>
                </a:solidFill>
              </a:rPr>
              <a:t>: </a:t>
            </a:r>
            <a:r>
              <a:rPr lang="fr-FR" sz="1200" dirty="0" smtClean="0">
                <a:solidFill>
                  <a:srgbClr val="3F434B"/>
                </a:solidFill>
              </a:rPr>
              <a:t>développer des </a:t>
            </a:r>
            <a:r>
              <a:rPr lang="fr-FR" sz="1200" dirty="0">
                <a:solidFill>
                  <a:srgbClr val="3F434B"/>
                </a:solidFill>
              </a:rPr>
              <a:t>projets communs à tous les élèves avocats par l’organisation de manifestations de toute nature sur l’ensemble du territoire national ;</a:t>
            </a:r>
          </a:p>
          <a:p>
            <a:pPr marL="171450" indent="-171450" algn="just">
              <a:buFont typeface="Wingdings" pitchFamily="2" charset="2"/>
              <a:buChar char="Ø"/>
            </a:pPr>
            <a:endParaRPr lang="fr-FR" sz="1200" dirty="0">
              <a:solidFill>
                <a:srgbClr val="3F434B"/>
              </a:solidFill>
            </a:endParaRPr>
          </a:p>
          <a:p>
            <a:pPr marL="171450" indent="-171450" algn="just">
              <a:buFont typeface="Wingdings" pitchFamily="2" charset="2"/>
              <a:buChar char="Ø"/>
            </a:pPr>
            <a:r>
              <a:rPr lang="fr-FR" sz="1200" b="1" dirty="0" smtClean="0">
                <a:solidFill>
                  <a:srgbClr val="3F434B"/>
                </a:solidFill>
              </a:rPr>
              <a:t>un </a:t>
            </a:r>
            <a:r>
              <a:rPr lang="fr-FR" sz="1200" b="1" dirty="0">
                <a:solidFill>
                  <a:srgbClr val="3F434B"/>
                </a:solidFill>
              </a:rPr>
              <a:t>second pilier </a:t>
            </a:r>
            <a:r>
              <a:rPr lang="fr-FR" sz="1200" dirty="0">
                <a:solidFill>
                  <a:srgbClr val="3F434B"/>
                </a:solidFill>
              </a:rPr>
              <a:t>: porter la voix de tous les élèves </a:t>
            </a:r>
            <a:r>
              <a:rPr lang="fr-FR" sz="1200" dirty="0" smtClean="0">
                <a:solidFill>
                  <a:srgbClr val="3F434B"/>
                </a:solidFill>
              </a:rPr>
              <a:t>avocats, notamment </a:t>
            </a:r>
            <a:r>
              <a:rPr lang="fr-FR" sz="1200" dirty="0">
                <a:solidFill>
                  <a:srgbClr val="3F434B"/>
                </a:solidFill>
              </a:rPr>
              <a:t>auprès des autorités et des institutions professionnelles.  </a:t>
            </a:r>
          </a:p>
          <a:p>
            <a:pPr algn="just"/>
            <a:r>
              <a:rPr lang="fr-FR" sz="1200" dirty="0">
                <a:solidFill>
                  <a:srgbClr val="3F434B"/>
                </a:solidFill>
              </a:rPr>
              <a:t> </a:t>
            </a:r>
          </a:p>
          <a:p>
            <a:pPr algn="just"/>
            <a:r>
              <a:rPr lang="fr-FR" sz="1200" dirty="0">
                <a:solidFill>
                  <a:srgbClr val="3F434B"/>
                </a:solidFill>
              </a:rPr>
              <a:t>Dans le cadre de ce second pilier, la FNEA organise chaque année </a:t>
            </a:r>
            <a:r>
              <a:rPr lang="fr-FR" sz="1200" b="1" dirty="0">
                <a:solidFill>
                  <a:srgbClr val="3F434B"/>
                </a:solidFill>
              </a:rPr>
              <a:t>un grand questionnaire</a:t>
            </a:r>
            <a:r>
              <a:rPr lang="fr-FR" sz="1200" dirty="0">
                <a:solidFill>
                  <a:srgbClr val="3F434B"/>
                </a:solidFill>
              </a:rPr>
              <a:t> pour recueillir </a:t>
            </a:r>
            <a:r>
              <a:rPr lang="fr-FR" sz="1200" b="1" dirty="0">
                <a:solidFill>
                  <a:srgbClr val="3F434B"/>
                </a:solidFill>
              </a:rPr>
              <a:t>l’avis des élèves avocats en dernière année</a:t>
            </a:r>
            <a:r>
              <a:rPr lang="fr-FR" sz="1200" dirty="0">
                <a:solidFill>
                  <a:srgbClr val="3F434B"/>
                </a:solidFill>
              </a:rPr>
              <a:t> sur les 18 mois de formation.</a:t>
            </a:r>
          </a:p>
          <a:p>
            <a:pPr algn="just"/>
            <a:r>
              <a:rPr lang="fr-FR" sz="1200" dirty="0">
                <a:solidFill>
                  <a:srgbClr val="3F434B"/>
                </a:solidFill>
              </a:rPr>
              <a:t> </a:t>
            </a:r>
            <a:endParaRPr lang="fr-FR" sz="1200" dirty="0" smtClean="0">
              <a:solidFill>
                <a:srgbClr val="3F434B"/>
              </a:solidFill>
            </a:endParaRPr>
          </a:p>
          <a:p>
            <a:pPr algn="just"/>
            <a:r>
              <a:rPr lang="fr-FR" sz="1200" b="1" dirty="0">
                <a:solidFill>
                  <a:srgbClr val="3F434B"/>
                </a:solidFill>
              </a:rPr>
              <a:t>La FNEA </a:t>
            </a:r>
            <a:r>
              <a:rPr lang="fr-FR" sz="1200" b="1" dirty="0" smtClean="0">
                <a:solidFill>
                  <a:srgbClr val="3F434B"/>
                </a:solidFill>
              </a:rPr>
              <a:t>est soucieuse que </a:t>
            </a:r>
            <a:r>
              <a:rPr lang="fr-FR" sz="1200" b="1" dirty="0">
                <a:solidFill>
                  <a:srgbClr val="3F434B"/>
                </a:solidFill>
              </a:rPr>
              <a:t>les élèves avocats partagent leur expérience </a:t>
            </a:r>
            <a:r>
              <a:rPr lang="fr-FR" sz="1200" dirty="0">
                <a:solidFill>
                  <a:srgbClr val="3F434B"/>
                </a:solidFill>
              </a:rPr>
              <a:t>: les  futures générations d’élèves avocats, nos futurs confrères, pourront ainsi bénéficier du retour sur expérience de ceux qui plus tard les accueilleront dans la profession.</a:t>
            </a:r>
          </a:p>
          <a:p>
            <a:pPr algn="just"/>
            <a:endParaRPr lang="fr-FR" sz="1200" dirty="0">
              <a:solidFill>
                <a:srgbClr val="3F434B"/>
              </a:solidFill>
            </a:endParaRPr>
          </a:p>
          <a:p>
            <a:pPr algn="just"/>
            <a:r>
              <a:rPr lang="fr-FR" sz="1200" dirty="0">
                <a:solidFill>
                  <a:srgbClr val="3F434B"/>
                </a:solidFill>
              </a:rPr>
              <a:t>Ce questionnaire permet </a:t>
            </a:r>
            <a:r>
              <a:rPr lang="fr-FR" sz="1200" dirty="0" smtClean="0">
                <a:solidFill>
                  <a:srgbClr val="3F434B"/>
                </a:solidFill>
              </a:rPr>
              <a:t>ainsi à </a:t>
            </a:r>
            <a:r>
              <a:rPr lang="fr-FR" sz="1200" dirty="0">
                <a:solidFill>
                  <a:srgbClr val="3F434B"/>
                </a:solidFill>
              </a:rPr>
              <a:t>la FNEA d’identifier, en toute objectivité, les points forts et les points faibles de la formation initiale dispensée dans chaque centre de </a:t>
            </a:r>
            <a:r>
              <a:rPr lang="fr-FR" sz="1200" dirty="0" smtClean="0">
                <a:solidFill>
                  <a:srgbClr val="3F434B"/>
                </a:solidFill>
              </a:rPr>
              <a:t>formation ;  </a:t>
            </a:r>
            <a:r>
              <a:rPr lang="fr-FR" sz="1200" b="1" dirty="0" smtClean="0">
                <a:solidFill>
                  <a:srgbClr val="3F434B"/>
                </a:solidFill>
              </a:rPr>
              <a:t>les </a:t>
            </a:r>
            <a:r>
              <a:rPr lang="fr-FR" sz="1200" b="1" dirty="0">
                <a:solidFill>
                  <a:srgbClr val="3F434B"/>
                </a:solidFill>
              </a:rPr>
              <a:t>résultats sont analysés et </a:t>
            </a:r>
            <a:r>
              <a:rPr lang="fr-FR" sz="1200" b="1" dirty="0" smtClean="0">
                <a:solidFill>
                  <a:srgbClr val="3F434B"/>
                </a:solidFill>
              </a:rPr>
              <a:t>sont notamment communiqués </a:t>
            </a:r>
            <a:r>
              <a:rPr lang="fr-FR" sz="1200" b="1" dirty="0">
                <a:solidFill>
                  <a:srgbClr val="3F434B"/>
                </a:solidFill>
              </a:rPr>
              <a:t>au Conseil National des Barreaux.</a:t>
            </a:r>
            <a:endParaRPr lang="fr-FR" sz="1200" dirty="0">
              <a:solidFill>
                <a:srgbClr val="3F434B"/>
              </a:solidFill>
            </a:endParaRPr>
          </a:p>
          <a:p>
            <a:pPr algn="just"/>
            <a:r>
              <a:rPr lang="fr-FR" sz="1200" dirty="0">
                <a:solidFill>
                  <a:srgbClr val="3F434B"/>
                </a:solidFill>
              </a:rPr>
              <a:t> </a:t>
            </a:r>
          </a:p>
          <a:p>
            <a:pPr algn="just"/>
            <a:r>
              <a:rPr lang="fr-FR" sz="1200" dirty="0">
                <a:solidFill>
                  <a:srgbClr val="3F434B"/>
                </a:solidFill>
              </a:rPr>
              <a:t>Ce questionnaire national a été pour la première fois </a:t>
            </a:r>
            <a:r>
              <a:rPr lang="fr-FR" sz="1200" dirty="0" smtClean="0">
                <a:solidFill>
                  <a:srgbClr val="3F434B"/>
                </a:solidFill>
              </a:rPr>
              <a:t>élaboré </a:t>
            </a:r>
            <a:r>
              <a:rPr lang="fr-FR" sz="1200" dirty="0">
                <a:solidFill>
                  <a:srgbClr val="3F434B"/>
                </a:solidFill>
              </a:rPr>
              <a:t>sous </a:t>
            </a:r>
            <a:r>
              <a:rPr lang="fr-FR" sz="1200" dirty="0" smtClean="0">
                <a:solidFill>
                  <a:srgbClr val="3F434B"/>
                </a:solidFill>
              </a:rPr>
              <a:t>format électronique </a:t>
            </a:r>
            <a:r>
              <a:rPr lang="fr-FR" sz="1200" dirty="0">
                <a:solidFill>
                  <a:srgbClr val="3F434B"/>
                </a:solidFill>
              </a:rPr>
              <a:t>et mis en ligne pour en favoriser l’accès au plus grand nombre et faciliter la transmission et le retraitement des données.</a:t>
            </a:r>
          </a:p>
          <a:p>
            <a:pPr algn="just"/>
            <a:r>
              <a:rPr lang="fr-FR" sz="1200" dirty="0">
                <a:solidFill>
                  <a:srgbClr val="3F434B"/>
                </a:solidFill>
              </a:rPr>
              <a:t> </a:t>
            </a:r>
          </a:p>
          <a:p>
            <a:pPr algn="just"/>
            <a:r>
              <a:rPr lang="fr-FR" sz="1200" dirty="0" smtClean="0">
                <a:solidFill>
                  <a:srgbClr val="3F434B"/>
                </a:solidFill>
              </a:rPr>
              <a:t>Bien </a:t>
            </a:r>
            <a:r>
              <a:rPr lang="fr-FR" sz="1200" dirty="0">
                <a:solidFill>
                  <a:srgbClr val="3F434B"/>
                </a:solidFill>
              </a:rPr>
              <a:t>entendu, ce questionnaire </a:t>
            </a:r>
            <a:r>
              <a:rPr lang="fr-FR" sz="1200" dirty="0" smtClean="0">
                <a:solidFill>
                  <a:srgbClr val="3F434B"/>
                </a:solidFill>
              </a:rPr>
              <a:t>a été organisé de manière </a:t>
            </a:r>
            <a:r>
              <a:rPr lang="fr-FR" sz="1200" dirty="0">
                <a:solidFill>
                  <a:srgbClr val="3F434B"/>
                </a:solidFill>
              </a:rPr>
              <a:t>totalement anonyme</a:t>
            </a:r>
            <a:r>
              <a:rPr lang="fr-FR" sz="1200" dirty="0" smtClean="0">
                <a:solidFill>
                  <a:srgbClr val="3F434B"/>
                </a:solidFill>
              </a:rPr>
              <a:t>.</a:t>
            </a:r>
          </a:p>
        </p:txBody>
      </p:sp>
      <p:sp>
        <p:nvSpPr>
          <p:cNvPr id="3" name="ZoneTexte 2"/>
          <p:cNvSpPr txBox="1"/>
          <p:nvPr/>
        </p:nvSpPr>
        <p:spPr>
          <a:xfrm>
            <a:off x="3559631" y="219456"/>
            <a:ext cx="5552585"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Propos </a:t>
            </a:r>
            <a:r>
              <a:rPr lang="fr-FR" sz="2400" dirty="0" smtClean="0">
                <a:solidFill>
                  <a:schemeClr val="tx1">
                    <a:lumMod val="65000"/>
                    <a:lumOff val="35000"/>
                  </a:schemeClr>
                </a:solidFill>
                <a:latin typeface="Century Gothic" pitchFamily="34" charset="0"/>
              </a:rPr>
              <a:t>introductifs</a:t>
            </a:r>
            <a:endParaRPr lang="fr-FR" sz="2400" dirty="0">
              <a:solidFill>
                <a:schemeClr val="tx1">
                  <a:lumMod val="65000"/>
                  <a:lumOff val="35000"/>
                </a:schemeClr>
              </a:solidFill>
              <a:latin typeface="Century Gothic" pitchFamily="34" charset="0"/>
            </a:endParaRPr>
          </a:p>
        </p:txBody>
      </p:sp>
      <p:sp>
        <p:nvSpPr>
          <p:cNvPr id="5" name="ZoneTexte 4"/>
          <p:cNvSpPr txBox="1"/>
          <p:nvPr/>
        </p:nvSpPr>
        <p:spPr>
          <a:xfrm>
            <a:off x="5950701" y="641837"/>
            <a:ext cx="3167919" cy="307777"/>
          </a:xfrm>
          <a:prstGeom prst="rect">
            <a:avLst/>
          </a:prstGeom>
          <a:noFill/>
        </p:spPr>
        <p:txBody>
          <a:bodyPr wrap="none" rtlCol="0">
            <a:spAutoFit/>
          </a:bodyPr>
          <a:lstStyle/>
          <a:p>
            <a:pPr algn="r"/>
            <a:r>
              <a:rPr lang="fr-FR" sz="1400" dirty="0" smtClean="0">
                <a:solidFill>
                  <a:schemeClr val="tx1">
                    <a:lumMod val="65000"/>
                    <a:lumOff val="35000"/>
                  </a:schemeClr>
                </a:solidFill>
              </a:rPr>
              <a:t>LE QUESTIONNAIRE EN QUELQUES MOTS</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3730512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29</a:t>
            </a:r>
            <a:endParaRPr lang="fr-FR" sz="1400" b="1" dirty="0">
              <a:latin typeface="Arial" pitchFamily="34" charset="0"/>
              <a:cs typeface="Arial" pitchFamily="34" charset="0"/>
            </a:endParaRPr>
          </a:p>
        </p:txBody>
      </p:sp>
      <p:sp>
        <p:nvSpPr>
          <p:cNvPr id="3" name="Rectangle 2"/>
          <p:cNvSpPr/>
          <p:nvPr/>
        </p:nvSpPr>
        <p:spPr>
          <a:xfrm>
            <a:off x="707571" y="1660288"/>
            <a:ext cx="3819273"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Votre école vous a-t-elle aidé dans la recherche du stage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3298969095"/>
              </p:ext>
            </p:extLst>
          </p:nvPr>
        </p:nvGraphicFramePr>
        <p:xfrm>
          <a:off x="115504" y="2755701"/>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Troisième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6110579" y="614905"/>
            <a:ext cx="2967414" cy="307777"/>
          </a:xfrm>
          <a:prstGeom prst="rect">
            <a:avLst/>
          </a:prstGeom>
        </p:spPr>
        <p:txBody>
          <a:bodyPr wrap="none">
            <a:spAutoFit/>
          </a:bodyPr>
          <a:lstStyle/>
          <a:p>
            <a:pPr algn="r"/>
            <a:r>
              <a:rPr lang="fr-FR" sz="1400" dirty="0" smtClean="0">
                <a:solidFill>
                  <a:schemeClr val="tx1">
                    <a:lumMod val="65000"/>
                    <a:lumOff val="35000"/>
                  </a:schemeClr>
                </a:solidFill>
              </a:rPr>
              <a:t>LE PROJET PEDAGOGIQUE INDIVIDUEL</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3368643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30</a:t>
            </a:r>
            <a:endParaRPr lang="fr-FR" sz="1400" b="1" dirty="0">
              <a:latin typeface="Arial" pitchFamily="34" charset="0"/>
              <a:cs typeface="Arial" pitchFamily="34" charset="0"/>
            </a:endParaRPr>
          </a:p>
        </p:txBody>
      </p:sp>
      <p:sp>
        <p:nvSpPr>
          <p:cNvPr id="3" name="Rectangle 2"/>
          <p:cNvSpPr/>
          <p:nvPr/>
        </p:nvSpPr>
        <p:spPr>
          <a:xfrm>
            <a:off x="707571" y="1671577"/>
            <a:ext cx="3819273"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changé de ville pour trouver votre stage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2646482109"/>
              </p:ext>
            </p:extLst>
          </p:nvPr>
        </p:nvGraphicFramePr>
        <p:xfrm>
          <a:off x="115504" y="2778279"/>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Troisième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6110579" y="614905"/>
            <a:ext cx="2967414" cy="307777"/>
          </a:xfrm>
          <a:prstGeom prst="rect">
            <a:avLst/>
          </a:prstGeom>
        </p:spPr>
        <p:txBody>
          <a:bodyPr wrap="none">
            <a:spAutoFit/>
          </a:bodyPr>
          <a:lstStyle/>
          <a:p>
            <a:pPr algn="r"/>
            <a:r>
              <a:rPr lang="fr-FR" sz="1400" dirty="0" smtClean="0">
                <a:solidFill>
                  <a:schemeClr val="tx1">
                    <a:lumMod val="65000"/>
                    <a:lumOff val="35000"/>
                  </a:schemeClr>
                </a:solidFill>
              </a:rPr>
              <a:t>LE PROJET PEDAGOGIQUE INDIVIDUEL</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3421996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31</a:t>
            </a:r>
            <a:endParaRPr lang="fr-FR" sz="1400" b="1" dirty="0">
              <a:latin typeface="Arial" pitchFamily="34" charset="0"/>
              <a:cs typeface="Arial" pitchFamily="34" charset="0"/>
            </a:endParaRPr>
          </a:p>
        </p:txBody>
      </p:sp>
      <p:sp>
        <p:nvSpPr>
          <p:cNvPr id="3" name="Rectangle 2"/>
          <p:cNvSpPr/>
          <p:nvPr/>
        </p:nvSpPr>
        <p:spPr>
          <a:xfrm>
            <a:off x="707572" y="1671577"/>
            <a:ext cx="3649940"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effectué un PPI à l’étranger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1241828495"/>
              </p:ext>
            </p:extLst>
          </p:nvPr>
        </p:nvGraphicFramePr>
        <p:xfrm>
          <a:off x="115504" y="2721834"/>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Troisième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6110579" y="614905"/>
            <a:ext cx="2967414" cy="307777"/>
          </a:xfrm>
          <a:prstGeom prst="rect">
            <a:avLst/>
          </a:prstGeom>
        </p:spPr>
        <p:txBody>
          <a:bodyPr wrap="none">
            <a:spAutoFit/>
          </a:bodyPr>
          <a:lstStyle/>
          <a:p>
            <a:pPr algn="r"/>
            <a:r>
              <a:rPr lang="fr-FR" sz="1400" dirty="0" smtClean="0">
                <a:solidFill>
                  <a:schemeClr val="tx1">
                    <a:lumMod val="65000"/>
                    <a:lumOff val="35000"/>
                  </a:schemeClr>
                </a:solidFill>
              </a:rPr>
              <a:t>LE PROJET PEDAGOGIQUE INDIVIDUEL</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2288456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32</a:t>
            </a:r>
            <a:endParaRPr lang="fr-FR" sz="1400" b="1" dirty="0">
              <a:latin typeface="Arial" pitchFamily="34" charset="0"/>
              <a:cs typeface="Arial" pitchFamily="34" charset="0"/>
            </a:endParaRPr>
          </a:p>
        </p:txBody>
      </p:sp>
      <p:sp>
        <p:nvSpPr>
          <p:cNvPr id="3" name="Rectangle 2"/>
          <p:cNvSpPr/>
          <p:nvPr/>
        </p:nvSpPr>
        <p:spPr>
          <a:xfrm>
            <a:off x="707572" y="1807045"/>
            <a:ext cx="3649940" cy="369332"/>
          </a:xfrm>
          <a:prstGeom prst="rect">
            <a:avLst/>
          </a:prstGeom>
        </p:spPr>
        <p:txBody>
          <a:bodyPr wrap="square">
            <a:spAutoFit/>
          </a:bodyPr>
          <a:lstStyle/>
          <a:p>
            <a:r>
              <a:rPr lang="fr-FR" dirty="0" smtClean="0">
                <a:solidFill>
                  <a:schemeClr val="tx1">
                    <a:lumMod val="75000"/>
                    <a:lumOff val="25000"/>
                  </a:schemeClr>
                </a:solidFill>
                <a:cs typeface="Arial" pitchFamily="34" charset="0"/>
              </a:rPr>
              <a:t>Où avez-vous effectué votre PPI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3864405223"/>
              </p:ext>
            </p:extLst>
          </p:nvPr>
        </p:nvGraphicFramePr>
        <p:xfrm>
          <a:off x="108568" y="2634619"/>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Troisième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6110579" y="614905"/>
            <a:ext cx="2967414" cy="307777"/>
          </a:xfrm>
          <a:prstGeom prst="rect">
            <a:avLst/>
          </a:prstGeom>
        </p:spPr>
        <p:txBody>
          <a:bodyPr wrap="none">
            <a:spAutoFit/>
          </a:bodyPr>
          <a:lstStyle/>
          <a:p>
            <a:pPr algn="r"/>
            <a:r>
              <a:rPr lang="fr-FR" sz="1400" dirty="0" smtClean="0">
                <a:solidFill>
                  <a:schemeClr val="tx1">
                    <a:lumMod val="65000"/>
                    <a:lumOff val="35000"/>
                  </a:schemeClr>
                </a:solidFill>
              </a:rPr>
              <a:t>LE PROJET PEDAGOGIQUE INDIVIDUEL</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1312297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33</a:t>
            </a:r>
            <a:endParaRPr lang="fr-FR" sz="1400" b="1" dirty="0">
              <a:latin typeface="Arial" pitchFamily="34" charset="0"/>
              <a:cs typeface="Arial" pitchFamily="34" charset="0"/>
            </a:endParaRPr>
          </a:p>
        </p:txBody>
      </p:sp>
      <p:sp>
        <p:nvSpPr>
          <p:cNvPr id="3" name="Rectangle 2"/>
          <p:cNvSpPr/>
          <p:nvPr/>
        </p:nvSpPr>
        <p:spPr>
          <a:xfrm>
            <a:off x="707572" y="1660288"/>
            <a:ext cx="3649940"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été rémunéré durant votre PPI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2180899243"/>
              </p:ext>
            </p:extLst>
          </p:nvPr>
        </p:nvGraphicFramePr>
        <p:xfrm>
          <a:off x="125760" y="2633300"/>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Troisième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6110579" y="614905"/>
            <a:ext cx="2967414" cy="307777"/>
          </a:xfrm>
          <a:prstGeom prst="rect">
            <a:avLst/>
          </a:prstGeom>
        </p:spPr>
        <p:txBody>
          <a:bodyPr wrap="none">
            <a:spAutoFit/>
          </a:bodyPr>
          <a:lstStyle/>
          <a:p>
            <a:pPr algn="r"/>
            <a:r>
              <a:rPr lang="fr-FR" sz="1400" dirty="0" smtClean="0">
                <a:solidFill>
                  <a:schemeClr val="tx1">
                    <a:lumMod val="65000"/>
                    <a:lumOff val="35000"/>
                  </a:schemeClr>
                </a:solidFill>
              </a:rPr>
              <a:t>LE PROJET PEDAGOGIQUE INDIVIDUEL</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1768262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34</a:t>
            </a:r>
            <a:endParaRPr lang="fr-FR" sz="1400" b="1" dirty="0">
              <a:latin typeface="Arial" pitchFamily="34" charset="0"/>
              <a:cs typeface="Arial" pitchFamily="34" charset="0"/>
            </a:endParaRPr>
          </a:p>
        </p:txBody>
      </p:sp>
      <p:sp>
        <p:nvSpPr>
          <p:cNvPr id="3" name="Rectangle 2"/>
          <p:cNvSpPr/>
          <p:nvPr/>
        </p:nvSpPr>
        <p:spPr>
          <a:xfrm>
            <a:off x="707572" y="1513531"/>
            <a:ext cx="3649940" cy="923330"/>
          </a:xfrm>
          <a:prstGeom prst="rect">
            <a:avLst/>
          </a:prstGeom>
        </p:spPr>
        <p:txBody>
          <a:bodyPr wrap="square">
            <a:spAutoFit/>
          </a:bodyPr>
          <a:lstStyle/>
          <a:p>
            <a:r>
              <a:rPr lang="fr-FR" dirty="0" smtClean="0">
                <a:solidFill>
                  <a:schemeClr val="tx1">
                    <a:lumMod val="75000"/>
                    <a:lumOff val="25000"/>
                  </a:schemeClr>
                </a:solidFill>
                <a:cs typeface="Arial" pitchFamily="34" charset="0"/>
              </a:rPr>
              <a:t>La rémunération a-t-elle été un facteur déterminant dans votre choix de stage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2959406150"/>
              </p:ext>
            </p:extLst>
          </p:nvPr>
        </p:nvGraphicFramePr>
        <p:xfrm>
          <a:off x="125760" y="2768766"/>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Troisième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6110579" y="614905"/>
            <a:ext cx="2967414" cy="307777"/>
          </a:xfrm>
          <a:prstGeom prst="rect">
            <a:avLst/>
          </a:prstGeom>
        </p:spPr>
        <p:txBody>
          <a:bodyPr wrap="none">
            <a:spAutoFit/>
          </a:bodyPr>
          <a:lstStyle/>
          <a:p>
            <a:pPr algn="r"/>
            <a:r>
              <a:rPr lang="fr-FR" sz="1400" dirty="0" smtClean="0">
                <a:solidFill>
                  <a:schemeClr val="tx1">
                    <a:lumMod val="65000"/>
                    <a:lumOff val="35000"/>
                  </a:schemeClr>
                </a:solidFill>
              </a:rPr>
              <a:t>LE PROJET PEDAGOGIQUE INDIVIDUEL</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1573057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35</a:t>
            </a:r>
            <a:endParaRPr lang="fr-FR" sz="1400" b="1" dirty="0">
              <a:latin typeface="Arial" pitchFamily="34" charset="0"/>
              <a:cs typeface="Arial" pitchFamily="34" charset="0"/>
            </a:endParaRPr>
          </a:p>
        </p:txBody>
      </p:sp>
      <p:sp>
        <p:nvSpPr>
          <p:cNvPr id="3" name="Rectangle 2"/>
          <p:cNvSpPr/>
          <p:nvPr/>
        </p:nvSpPr>
        <p:spPr>
          <a:xfrm>
            <a:off x="707572" y="1513531"/>
            <a:ext cx="3649940" cy="923330"/>
          </a:xfrm>
          <a:prstGeom prst="rect">
            <a:avLst/>
          </a:prstGeom>
        </p:spPr>
        <p:txBody>
          <a:bodyPr wrap="square">
            <a:spAutoFit/>
          </a:bodyPr>
          <a:lstStyle/>
          <a:p>
            <a:r>
              <a:rPr lang="fr-FR" dirty="0" smtClean="0">
                <a:solidFill>
                  <a:schemeClr val="tx1">
                    <a:lumMod val="75000"/>
                    <a:lumOff val="25000"/>
                  </a:schemeClr>
                </a:solidFill>
                <a:cs typeface="Arial" pitchFamily="34" charset="0"/>
              </a:rPr>
              <a:t>Pensez-vous que le PPI vous a apporté quelque chose pour votre pratique professionnelle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566947573"/>
              </p:ext>
            </p:extLst>
          </p:nvPr>
        </p:nvGraphicFramePr>
        <p:xfrm>
          <a:off x="125760" y="2757477"/>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Troisième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6110579" y="614905"/>
            <a:ext cx="2967414" cy="307777"/>
          </a:xfrm>
          <a:prstGeom prst="rect">
            <a:avLst/>
          </a:prstGeom>
        </p:spPr>
        <p:txBody>
          <a:bodyPr wrap="none">
            <a:spAutoFit/>
          </a:bodyPr>
          <a:lstStyle/>
          <a:p>
            <a:pPr algn="r"/>
            <a:r>
              <a:rPr lang="fr-FR" sz="1400" dirty="0" smtClean="0">
                <a:solidFill>
                  <a:schemeClr val="tx1">
                    <a:lumMod val="65000"/>
                    <a:lumOff val="35000"/>
                  </a:schemeClr>
                </a:solidFill>
              </a:rPr>
              <a:t>LE PROJET PEDAGOGIQUE INDIVIDUEL</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2205334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36</a:t>
            </a:r>
            <a:endParaRPr lang="fr-FR" sz="1400" b="1" dirty="0">
              <a:latin typeface="Arial" pitchFamily="34" charset="0"/>
              <a:cs typeface="Arial" pitchFamily="34" charset="0"/>
            </a:endParaRPr>
          </a:p>
        </p:txBody>
      </p:sp>
      <p:sp>
        <p:nvSpPr>
          <p:cNvPr id="3" name="Rectangle 2"/>
          <p:cNvSpPr/>
          <p:nvPr/>
        </p:nvSpPr>
        <p:spPr>
          <a:xfrm>
            <a:off x="707572" y="1671577"/>
            <a:ext cx="3649940"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De manière générale, que pensez-vous du PPI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4136888411"/>
              </p:ext>
            </p:extLst>
          </p:nvPr>
        </p:nvGraphicFramePr>
        <p:xfrm>
          <a:off x="118302" y="2701033"/>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Troisième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6110579" y="614905"/>
            <a:ext cx="2967414" cy="307777"/>
          </a:xfrm>
          <a:prstGeom prst="rect">
            <a:avLst/>
          </a:prstGeom>
        </p:spPr>
        <p:txBody>
          <a:bodyPr wrap="none">
            <a:spAutoFit/>
          </a:bodyPr>
          <a:lstStyle/>
          <a:p>
            <a:pPr algn="r"/>
            <a:r>
              <a:rPr lang="fr-FR" sz="1400" dirty="0" smtClean="0">
                <a:solidFill>
                  <a:schemeClr val="tx1">
                    <a:lumMod val="65000"/>
                    <a:lumOff val="35000"/>
                  </a:schemeClr>
                </a:solidFill>
              </a:rPr>
              <a:t>LE PROJET PEDAGOGIQUE INDIVIDUEL</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474955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37</a:t>
            </a:r>
            <a:endParaRPr lang="fr-FR" sz="1400" b="1" dirty="0">
              <a:latin typeface="Arial" pitchFamily="34" charset="0"/>
              <a:cs typeface="Arial" pitchFamily="34" charset="0"/>
            </a:endParaRPr>
          </a:p>
        </p:txBody>
      </p:sp>
      <p:sp>
        <p:nvSpPr>
          <p:cNvPr id="3" name="Rectangle 2"/>
          <p:cNvSpPr/>
          <p:nvPr/>
        </p:nvSpPr>
        <p:spPr>
          <a:xfrm>
            <a:off x="707571" y="1795756"/>
            <a:ext cx="6528607" cy="369332"/>
          </a:xfrm>
          <a:prstGeom prst="rect">
            <a:avLst/>
          </a:prstGeom>
        </p:spPr>
        <p:txBody>
          <a:bodyPr wrap="square">
            <a:spAutoFit/>
          </a:bodyPr>
          <a:lstStyle/>
          <a:p>
            <a:r>
              <a:rPr lang="fr-FR" dirty="0" smtClean="0">
                <a:solidFill>
                  <a:schemeClr val="tx1">
                    <a:lumMod val="75000"/>
                    <a:lumOff val="25000"/>
                  </a:schemeClr>
                </a:solidFill>
                <a:cs typeface="Arial" pitchFamily="34" charset="0"/>
              </a:rPr>
              <a:t>Observations </a:t>
            </a:r>
            <a:r>
              <a:rPr lang="fr-FR" sz="1200" dirty="0" smtClean="0">
                <a:solidFill>
                  <a:schemeClr val="bg1">
                    <a:lumMod val="50000"/>
                  </a:schemeClr>
                </a:solidFill>
                <a:cs typeface="Arial" pitchFamily="34" charset="0"/>
              </a:rPr>
              <a:t>(</a:t>
            </a:r>
            <a:r>
              <a:rPr lang="fr-FR" sz="1200" dirty="0" smtClean="0">
                <a:solidFill>
                  <a:schemeClr val="bg1">
                    <a:lumMod val="50000"/>
                  </a:schemeClr>
                </a:solidFill>
              </a:rPr>
              <a:t>question </a:t>
            </a:r>
            <a:r>
              <a:rPr lang="fr-FR" sz="1200" dirty="0">
                <a:solidFill>
                  <a:schemeClr val="bg1">
                    <a:lumMod val="50000"/>
                  </a:schemeClr>
                </a:solidFill>
              </a:rPr>
              <a:t>ouverte – synthèse des </a:t>
            </a:r>
            <a:r>
              <a:rPr lang="fr-FR" sz="1200" dirty="0" smtClean="0">
                <a:solidFill>
                  <a:schemeClr val="bg1">
                    <a:lumMod val="50000"/>
                  </a:schemeClr>
                </a:solidFill>
              </a:rPr>
              <a:t>réponses</a:t>
            </a:r>
            <a:r>
              <a:rPr lang="fr-FR" sz="1200" cap="all" dirty="0" smtClean="0">
                <a:solidFill>
                  <a:schemeClr val="bg1">
                    <a:lumMod val="50000"/>
                  </a:schemeClr>
                </a:solidFill>
                <a:cs typeface="Arial" pitchFamily="34" charset="0"/>
              </a:rPr>
              <a:t>)</a:t>
            </a:r>
            <a:endParaRPr lang="fr-FR" sz="1200" cap="all" dirty="0">
              <a:solidFill>
                <a:schemeClr val="bg1">
                  <a:lumMod val="50000"/>
                </a:schemeClr>
              </a:solidFill>
              <a:cs typeface="Arial" pitchFamily="34" charset="0"/>
            </a:endParaRPr>
          </a:p>
        </p:txBody>
      </p:sp>
      <p:sp>
        <p:nvSpPr>
          <p:cNvPr id="4" name="Rectangle 3"/>
          <p:cNvSpPr/>
          <p:nvPr/>
        </p:nvSpPr>
        <p:spPr>
          <a:xfrm>
            <a:off x="795528" y="2447681"/>
            <a:ext cx="7964424" cy="2462213"/>
          </a:xfrm>
          <a:prstGeom prst="rect">
            <a:avLst/>
          </a:prstGeom>
        </p:spPr>
        <p:txBody>
          <a:bodyPr wrap="square">
            <a:spAutoFit/>
          </a:bodyPr>
          <a:lstStyle/>
          <a:p>
            <a:pPr marL="171450" indent="-171450" algn="just">
              <a:buFont typeface="Arial" pitchFamily="34" charset="0"/>
              <a:buChar char="•"/>
            </a:pPr>
            <a:r>
              <a:rPr lang="fr-FR" sz="1400" dirty="0">
                <a:latin typeface="Calibri" pitchFamily="34" charset="0"/>
                <a:cs typeface="Calibri" pitchFamily="34" charset="0"/>
              </a:rPr>
              <a:t>Globalement bien perçu par les élèves (questions 35 et 36)</a:t>
            </a:r>
          </a:p>
          <a:p>
            <a:pPr algn="just"/>
            <a:endParaRPr lang="fr-FR" sz="1400" dirty="0">
              <a:latin typeface="Calibri" pitchFamily="34" charset="0"/>
              <a:cs typeface="Calibri" pitchFamily="34" charset="0"/>
            </a:endParaRPr>
          </a:p>
          <a:p>
            <a:pPr marL="171450" indent="-171450" algn="just">
              <a:buFont typeface="Arial" pitchFamily="34" charset="0"/>
              <a:buChar char="•"/>
            </a:pPr>
            <a:r>
              <a:rPr lang="fr-FR" sz="1400" dirty="0">
                <a:latin typeface="Calibri" pitchFamily="34" charset="0"/>
                <a:cs typeface="Calibri" pitchFamily="34" charset="0"/>
              </a:rPr>
              <a:t>Son apport sur le plan professionnel est reconnu par plus de </a:t>
            </a:r>
            <a:r>
              <a:rPr lang="fr-FR" sz="1400" dirty="0" smtClean="0">
                <a:latin typeface="Calibri" pitchFamily="34" charset="0"/>
                <a:cs typeface="Calibri" pitchFamily="34" charset="0"/>
              </a:rPr>
              <a:t>86 % </a:t>
            </a:r>
            <a:r>
              <a:rPr lang="fr-FR" sz="1400" dirty="0">
                <a:latin typeface="Calibri" pitchFamily="34" charset="0"/>
                <a:cs typeface="Calibri" pitchFamily="34" charset="0"/>
              </a:rPr>
              <a:t>des élèves-avocats</a:t>
            </a:r>
          </a:p>
          <a:p>
            <a:pPr algn="just"/>
            <a:endParaRPr lang="fr-FR" sz="1400" dirty="0">
              <a:latin typeface="Calibri" pitchFamily="34" charset="0"/>
              <a:cs typeface="Calibri" pitchFamily="34" charset="0"/>
            </a:endParaRPr>
          </a:p>
          <a:p>
            <a:pPr marL="171450" indent="-171450" algn="just">
              <a:buFont typeface="Arial" pitchFamily="34" charset="0"/>
              <a:buChar char="•"/>
            </a:pPr>
            <a:r>
              <a:rPr lang="fr-FR" sz="1400" dirty="0">
                <a:latin typeface="Calibri" pitchFamily="34" charset="0"/>
                <a:cs typeface="Calibri" pitchFamily="34" charset="0"/>
              </a:rPr>
              <a:t>Toutefois, il y a de nombreuses critiques sur ses modalités d’exercice :</a:t>
            </a:r>
          </a:p>
          <a:p>
            <a:pPr marL="171450" indent="-171450" algn="just">
              <a:buFont typeface="Arial" pitchFamily="34" charset="0"/>
              <a:buChar char="•"/>
            </a:pPr>
            <a:endParaRPr lang="fr-FR" sz="1400" dirty="0">
              <a:latin typeface="Calibri" pitchFamily="34" charset="0"/>
              <a:cs typeface="Calibri" pitchFamily="34" charset="0"/>
            </a:endParaRPr>
          </a:p>
          <a:p>
            <a:pPr marL="628650" lvl="1" indent="-171450" algn="just">
              <a:buFontTx/>
              <a:buChar char="-"/>
            </a:pPr>
            <a:r>
              <a:rPr lang="fr-FR" sz="1400" dirty="0">
                <a:latin typeface="Calibri" pitchFamily="34" charset="0"/>
                <a:cs typeface="Calibri" pitchFamily="34" charset="0"/>
              </a:rPr>
              <a:t>Durée trop longue</a:t>
            </a:r>
            <a:r>
              <a:rPr lang="fr-FR" sz="1400" dirty="0" smtClean="0">
                <a:latin typeface="Calibri" pitchFamily="34" charset="0"/>
                <a:cs typeface="Calibri" pitchFamily="34" charset="0"/>
              </a:rPr>
              <a:t>;</a:t>
            </a:r>
          </a:p>
          <a:p>
            <a:pPr lvl="1" algn="just"/>
            <a:endParaRPr lang="fr-FR" sz="1400" dirty="0">
              <a:latin typeface="Calibri" pitchFamily="34" charset="0"/>
              <a:cs typeface="Calibri" pitchFamily="34" charset="0"/>
            </a:endParaRPr>
          </a:p>
          <a:p>
            <a:pPr marL="628650" lvl="1" indent="-171450" algn="just">
              <a:buFontTx/>
              <a:buChar char="-"/>
            </a:pPr>
            <a:r>
              <a:rPr lang="fr-FR" sz="1400" dirty="0">
                <a:latin typeface="Calibri" pitchFamily="34" charset="0"/>
                <a:cs typeface="Calibri" pitchFamily="34" charset="0"/>
              </a:rPr>
              <a:t>Devrait être facultatif en faveur du stage final</a:t>
            </a:r>
            <a:r>
              <a:rPr lang="fr-FR" sz="1400" dirty="0" smtClean="0">
                <a:latin typeface="Calibri" pitchFamily="34" charset="0"/>
                <a:cs typeface="Calibri" pitchFamily="34" charset="0"/>
              </a:rPr>
              <a:t>;</a:t>
            </a:r>
          </a:p>
          <a:p>
            <a:pPr lvl="1" algn="just"/>
            <a:endParaRPr lang="fr-FR" sz="1400" dirty="0">
              <a:latin typeface="Calibri" pitchFamily="34" charset="0"/>
              <a:cs typeface="Calibri" pitchFamily="34" charset="0"/>
            </a:endParaRPr>
          </a:p>
          <a:p>
            <a:pPr marL="628650" lvl="1" indent="-171450" algn="just">
              <a:buFontTx/>
              <a:buChar char="-"/>
            </a:pPr>
            <a:r>
              <a:rPr lang="fr-FR" sz="1400" dirty="0">
                <a:latin typeface="Calibri" pitchFamily="34" charset="0"/>
                <a:cs typeface="Calibri" pitchFamily="34" charset="0"/>
              </a:rPr>
              <a:t>Les commentaires </a:t>
            </a:r>
            <a:r>
              <a:rPr lang="fr-FR" sz="1400" dirty="0" smtClean="0">
                <a:latin typeface="Calibri" pitchFamily="34" charset="0"/>
                <a:cs typeface="Calibri" pitchFamily="34" charset="0"/>
              </a:rPr>
              <a:t>montrent </a:t>
            </a:r>
            <a:r>
              <a:rPr lang="fr-FR" sz="1400" dirty="0">
                <a:latin typeface="Calibri" pitchFamily="34" charset="0"/>
                <a:cs typeface="Calibri" pitchFamily="34" charset="0"/>
              </a:rPr>
              <a:t>une volonté d’avoir plus de souplesse dans l’exercice du PPI.</a:t>
            </a:r>
          </a:p>
        </p:txBody>
      </p:sp>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Troisième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6110579" y="614905"/>
            <a:ext cx="2967414" cy="307777"/>
          </a:xfrm>
          <a:prstGeom prst="rect">
            <a:avLst/>
          </a:prstGeom>
        </p:spPr>
        <p:txBody>
          <a:bodyPr wrap="none">
            <a:spAutoFit/>
          </a:bodyPr>
          <a:lstStyle/>
          <a:p>
            <a:pPr algn="r"/>
            <a:r>
              <a:rPr lang="fr-FR" sz="1400" dirty="0" smtClean="0">
                <a:solidFill>
                  <a:schemeClr val="tx1">
                    <a:lumMod val="65000"/>
                    <a:lumOff val="35000"/>
                  </a:schemeClr>
                </a:solidFill>
              </a:rPr>
              <a:t>LE PROJET PEDAGOGIQUE INDIVIDUEL</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3943485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75538" y="1295008"/>
            <a:ext cx="7743662" cy="6740307"/>
          </a:xfrm>
          <a:prstGeom prst="rect">
            <a:avLst/>
          </a:prstGeom>
          <a:noFill/>
        </p:spPr>
        <p:txBody>
          <a:bodyPr wrap="square" rtlCol="0">
            <a:spAutoFit/>
          </a:bodyPr>
          <a:lstStyle/>
          <a:p>
            <a:r>
              <a:rPr lang="fr-FR" dirty="0">
                <a:solidFill>
                  <a:schemeClr val="bg1">
                    <a:lumMod val="75000"/>
                  </a:schemeClr>
                </a:solidFill>
              </a:rPr>
              <a:t>PROPOS </a:t>
            </a:r>
            <a:r>
              <a:rPr lang="fr-FR" dirty="0" smtClean="0">
                <a:solidFill>
                  <a:schemeClr val="bg1">
                    <a:lumMod val="75000"/>
                  </a:schemeClr>
                </a:solidFill>
              </a:rPr>
              <a:t>INTRODUCTIFS</a:t>
            </a:r>
          </a:p>
          <a:p>
            <a:endParaRPr lang="fr-FR" dirty="0" smtClean="0">
              <a:solidFill>
                <a:schemeClr val="tx1">
                  <a:lumMod val="75000"/>
                  <a:lumOff val="25000"/>
                </a:schemeClr>
              </a:solidFill>
            </a:endParaRPr>
          </a:p>
          <a:p>
            <a:r>
              <a:rPr lang="fr-FR" dirty="0">
                <a:solidFill>
                  <a:schemeClr val="bg1">
                    <a:lumMod val="75000"/>
                  </a:schemeClr>
                </a:solidFill>
              </a:rPr>
              <a:t>PREMIERE PARTIE – DONNEES </a:t>
            </a:r>
            <a:r>
              <a:rPr lang="fr-FR" dirty="0" smtClean="0">
                <a:solidFill>
                  <a:schemeClr val="bg1">
                    <a:lumMod val="75000"/>
                  </a:schemeClr>
                </a:solidFill>
              </a:rPr>
              <a:t>LIMINAIRES</a:t>
            </a:r>
          </a:p>
          <a:p>
            <a:endParaRPr lang="fr-FR" dirty="0" smtClean="0">
              <a:solidFill>
                <a:schemeClr val="bg1">
                  <a:lumMod val="75000"/>
                </a:schemeClr>
              </a:solidFill>
            </a:endParaRPr>
          </a:p>
          <a:p>
            <a:r>
              <a:rPr lang="fr-FR" dirty="0">
                <a:solidFill>
                  <a:schemeClr val="bg1">
                    <a:lumMod val="75000"/>
                  </a:schemeClr>
                </a:solidFill>
              </a:rPr>
              <a:t>DEUXIEME PARTIE – LA PERIODE </a:t>
            </a:r>
            <a:r>
              <a:rPr lang="fr-FR" dirty="0" smtClean="0">
                <a:solidFill>
                  <a:schemeClr val="bg1">
                    <a:lumMod val="75000"/>
                  </a:schemeClr>
                </a:solidFill>
              </a:rPr>
              <a:t>ECOLE</a:t>
            </a:r>
          </a:p>
          <a:p>
            <a:endParaRPr lang="fr-FR" sz="800" dirty="0" smtClean="0">
              <a:solidFill>
                <a:schemeClr val="bg1">
                  <a:lumMod val="75000"/>
                </a:schemeClr>
              </a:solidFill>
            </a:endParaRPr>
          </a:p>
          <a:p>
            <a:pPr marL="800100" lvl="1" indent="-342900">
              <a:buAutoNum type="alphaUcPeriod"/>
            </a:pPr>
            <a:r>
              <a:rPr lang="fr-FR" sz="1400" dirty="0">
                <a:solidFill>
                  <a:schemeClr val="bg1">
                    <a:lumMod val="75000"/>
                  </a:schemeClr>
                </a:solidFill>
              </a:rPr>
              <a:t>SUR LES ENSEIGNEMENTS, DE MANIERE GENERALE</a:t>
            </a:r>
          </a:p>
          <a:p>
            <a:pPr marL="800100" lvl="1" indent="-342900">
              <a:buAutoNum type="alphaUcPeriod"/>
            </a:pPr>
            <a:r>
              <a:rPr lang="fr-FR" sz="1400" dirty="0">
                <a:solidFill>
                  <a:schemeClr val="bg1">
                    <a:lumMod val="75000"/>
                  </a:schemeClr>
                </a:solidFill>
              </a:rPr>
              <a:t>SUR LES ENSEIGNEMENTS, DE MANIERE SPECIFIQUE</a:t>
            </a:r>
          </a:p>
          <a:p>
            <a:pPr marL="800100" lvl="1" indent="-342900">
              <a:buAutoNum type="alphaUcPeriod"/>
            </a:pPr>
            <a:r>
              <a:rPr lang="fr-FR" sz="1400" dirty="0">
                <a:solidFill>
                  <a:schemeClr val="bg1">
                    <a:lumMod val="75000"/>
                  </a:schemeClr>
                </a:solidFill>
              </a:rPr>
              <a:t>SUR LE STAGE EFFECTUE PENDANT LA PERIODE ECOLE </a:t>
            </a:r>
          </a:p>
          <a:p>
            <a:pPr marL="800100" lvl="1" indent="-342900">
              <a:buAutoNum type="alphaUcPeriod"/>
            </a:pPr>
            <a:r>
              <a:rPr lang="fr-FR" sz="1400" dirty="0">
                <a:solidFill>
                  <a:schemeClr val="bg1">
                    <a:lumMod val="75000"/>
                  </a:schemeClr>
                </a:solidFill>
              </a:rPr>
              <a:t>SUR L’ENSEMBLE DE LA PERIODE </a:t>
            </a:r>
            <a:r>
              <a:rPr lang="fr-FR" sz="1400" dirty="0" smtClean="0">
                <a:solidFill>
                  <a:schemeClr val="bg1">
                    <a:lumMod val="75000"/>
                  </a:schemeClr>
                </a:solidFill>
              </a:rPr>
              <a:t>ECOLE</a:t>
            </a:r>
          </a:p>
          <a:p>
            <a:pPr marL="342900" indent="-342900">
              <a:buAutoNum type="alphaUcPeriod"/>
            </a:pPr>
            <a:endParaRPr lang="fr-FR" dirty="0" smtClean="0">
              <a:solidFill>
                <a:schemeClr val="bg1">
                  <a:lumMod val="75000"/>
                </a:schemeClr>
              </a:solidFill>
            </a:endParaRPr>
          </a:p>
          <a:p>
            <a:r>
              <a:rPr lang="fr-FR" dirty="0">
                <a:solidFill>
                  <a:schemeClr val="bg1">
                    <a:lumMod val="75000"/>
                  </a:schemeClr>
                </a:solidFill>
              </a:rPr>
              <a:t>TROISIEME PARTIE – LE PROJET PEDAGOGIQUE </a:t>
            </a:r>
            <a:r>
              <a:rPr lang="fr-FR" dirty="0" smtClean="0">
                <a:solidFill>
                  <a:schemeClr val="bg1">
                    <a:lumMod val="75000"/>
                  </a:schemeClr>
                </a:solidFill>
              </a:rPr>
              <a:t>INDIVIDUEL</a:t>
            </a:r>
          </a:p>
          <a:p>
            <a:endParaRPr lang="fr-FR" dirty="0" smtClean="0">
              <a:solidFill>
                <a:schemeClr val="bg1">
                  <a:lumMod val="75000"/>
                </a:schemeClr>
              </a:solidFill>
            </a:endParaRPr>
          </a:p>
          <a:p>
            <a:r>
              <a:rPr lang="fr-FR" dirty="0">
                <a:solidFill>
                  <a:schemeClr val="tx1">
                    <a:lumMod val="75000"/>
                    <a:lumOff val="25000"/>
                  </a:schemeClr>
                </a:solidFill>
              </a:rPr>
              <a:t>QUATRIEME PARTIE – LE STAGE DE 6 MOIS EN CABINET </a:t>
            </a:r>
            <a:r>
              <a:rPr lang="fr-FR" dirty="0" smtClean="0">
                <a:solidFill>
                  <a:schemeClr val="tx1">
                    <a:lumMod val="75000"/>
                    <a:lumOff val="25000"/>
                  </a:schemeClr>
                </a:solidFill>
              </a:rPr>
              <a:t>D’AVOCAT</a:t>
            </a:r>
          </a:p>
          <a:p>
            <a:endParaRPr lang="fr-FR" dirty="0" smtClean="0">
              <a:solidFill>
                <a:schemeClr val="bg1">
                  <a:lumMod val="75000"/>
                </a:schemeClr>
              </a:solidFill>
            </a:endParaRPr>
          </a:p>
          <a:p>
            <a:r>
              <a:rPr lang="fr-FR" dirty="0">
                <a:solidFill>
                  <a:schemeClr val="bg1">
                    <a:lumMod val="75000"/>
                  </a:schemeClr>
                </a:solidFill>
              </a:rPr>
              <a:t>CINQUIEME PARTIE – OBSERVATIONS </a:t>
            </a:r>
            <a:r>
              <a:rPr lang="fr-FR" dirty="0" smtClean="0">
                <a:solidFill>
                  <a:schemeClr val="bg1">
                    <a:lumMod val="75000"/>
                  </a:schemeClr>
                </a:solidFill>
              </a:rPr>
              <a:t>GENERALES</a:t>
            </a:r>
          </a:p>
          <a:p>
            <a:endParaRPr lang="fr-FR" dirty="0" smtClean="0">
              <a:solidFill>
                <a:schemeClr val="bg1">
                  <a:lumMod val="75000"/>
                </a:schemeClr>
              </a:solidFill>
            </a:endParaRPr>
          </a:p>
          <a:p>
            <a:r>
              <a:rPr lang="fr-FR" dirty="0">
                <a:solidFill>
                  <a:schemeClr val="bg1">
                    <a:lumMod val="75000"/>
                  </a:schemeClr>
                </a:solidFill>
              </a:rPr>
              <a:t>CONCLUSION ET PROPOSITIONS</a:t>
            </a: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pPr marL="342900" indent="-342900">
              <a:buAutoNum type="alphaUcPeriod"/>
            </a:pPr>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p:txBody>
      </p:sp>
      <p:sp>
        <p:nvSpPr>
          <p:cNvPr id="3" name="ZoneTexte 2"/>
          <p:cNvSpPr txBox="1"/>
          <p:nvPr/>
        </p:nvSpPr>
        <p:spPr>
          <a:xfrm>
            <a:off x="7047202" y="334953"/>
            <a:ext cx="2076209" cy="461665"/>
          </a:xfrm>
          <a:prstGeom prst="rect">
            <a:avLst/>
          </a:prstGeom>
          <a:noFill/>
        </p:spPr>
        <p:txBody>
          <a:bodyPr wrap="none" rtlCol="0">
            <a:spAutoFit/>
          </a:bodyPr>
          <a:lstStyle/>
          <a:p>
            <a:pPr algn="r"/>
            <a:r>
              <a:rPr lang="fr-FR" sz="2400" dirty="0" smtClean="0">
                <a:solidFill>
                  <a:schemeClr val="accent6">
                    <a:lumMod val="75000"/>
                  </a:schemeClr>
                </a:solidFill>
                <a:latin typeface="Century Gothic" pitchFamily="34" charset="0"/>
              </a:rPr>
              <a:t>Le </a:t>
            </a:r>
            <a:r>
              <a:rPr lang="fr-FR" sz="2400" dirty="0" smtClean="0">
                <a:solidFill>
                  <a:schemeClr val="tx1">
                    <a:lumMod val="75000"/>
                    <a:lumOff val="25000"/>
                  </a:schemeClr>
                </a:solidFill>
                <a:latin typeface="Century Gothic" pitchFamily="34" charset="0"/>
              </a:rPr>
              <a:t>sommaire</a:t>
            </a:r>
            <a:endParaRPr lang="fr-FR" sz="240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xmlns="" val="406972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8204" y="1449541"/>
            <a:ext cx="8806924" cy="830997"/>
          </a:xfrm>
          <a:prstGeom prst="rect">
            <a:avLst/>
          </a:prstGeom>
          <a:noFill/>
        </p:spPr>
        <p:txBody>
          <a:bodyPr wrap="square" rtlCol="0">
            <a:spAutoFit/>
          </a:bodyPr>
          <a:lstStyle/>
          <a:p>
            <a:pPr marL="171450" indent="-171450">
              <a:buFontTx/>
              <a:buChar char="-"/>
            </a:pPr>
            <a:r>
              <a:rPr lang="fr-FR" sz="1200" b="1" dirty="0">
                <a:solidFill>
                  <a:srgbClr val="3F434B"/>
                </a:solidFill>
              </a:rPr>
              <a:t>Nombre de participants </a:t>
            </a:r>
            <a:r>
              <a:rPr lang="fr-FR" sz="1200" dirty="0">
                <a:solidFill>
                  <a:srgbClr val="3F434B"/>
                </a:solidFill>
              </a:rPr>
              <a:t>: </a:t>
            </a:r>
            <a:r>
              <a:rPr lang="fr-FR" sz="1200" b="1" u="sng" dirty="0" smtClean="0">
                <a:solidFill>
                  <a:srgbClr val="3F434B"/>
                </a:solidFill>
              </a:rPr>
              <a:t>plus de 1000 élèves avocats en dernière année de formation ont participé au questionnaire</a:t>
            </a:r>
            <a:r>
              <a:rPr lang="fr-FR" sz="1200" dirty="0" smtClean="0">
                <a:solidFill>
                  <a:srgbClr val="3F434B"/>
                </a:solidFill>
              </a:rPr>
              <a:t>, </a:t>
            </a:r>
            <a:r>
              <a:rPr lang="fr-FR" sz="1200" dirty="0">
                <a:solidFill>
                  <a:srgbClr val="3F434B"/>
                </a:solidFill>
              </a:rPr>
              <a:t>soit un </a:t>
            </a:r>
            <a:r>
              <a:rPr lang="fr-FR" sz="1200" b="1" dirty="0">
                <a:solidFill>
                  <a:srgbClr val="3F434B"/>
                </a:solidFill>
              </a:rPr>
              <a:t>taux de participation </a:t>
            </a:r>
            <a:r>
              <a:rPr lang="fr-FR" sz="1200" dirty="0">
                <a:solidFill>
                  <a:srgbClr val="3F434B"/>
                </a:solidFill>
              </a:rPr>
              <a:t>approchant les </a:t>
            </a:r>
            <a:r>
              <a:rPr lang="fr-FR" sz="1200" dirty="0" smtClean="0">
                <a:solidFill>
                  <a:srgbClr val="3F434B"/>
                </a:solidFill>
              </a:rPr>
              <a:t>30%.</a:t>
            </a:r>
          </a:p>
          <a:p>
            <a:pPr marL="171450" indent="-171450">
              <a:buFontTx/>
              <a:buChar char="-"/>
            </a:pPr>
            <a:endParaRPr lang="fr-FR" sz="1200" dirty="0">
              <a:solidFill>
                <a:srgbClr val="3F434B"/>
              </a:solidFill>
            </a:endParaRPr>
          </a:p>
          <a:p>
            <a:pPr marL="171450" indent="-171450">
              <a:buFontTx/>
              <a:buChar char="-"/>
            </a:pPr>
            <a:endParaRPr lang="fr-FR" sz="1200" dirty="0">
              <a:solidFill>
                <a:srgbClr val="3F434B"/>
              </a:solidFill>
            </a:endParaRPr>
          </a:p>
        </p:txBody>
      </p:sp>
      <p:sp>
        <p:nvSpPr>
          <p:cNvPr id="3" name="ZoneTexte 2"/>
          <p:cNvSpPr txBox="1"/>
          <p:nvPr/>
        </p:nvSpPr>
        <p:spPr>
          <a:xfrm>
            <a:off x="3559631" y="219456"/>
            <a:ext cx="5552585"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Propos </a:t>
            </a:r>
            <a:r>
              <a:rPr lang="fr-FR" sz="2400" dirty="0" smtClean="0">
                <a:solidFill>
                  <a:schemeClr val="tx1">
                    <a:lumMod val="65000"/>
                    <a:lumOff val="35000"/>
                  </a:schemeClr>
                </a:solidFill>
                <a:latin typeface="Century Gothic" pitchFamily="34" charset="0"/>
              </a:rPr>
              <a:t>introductifs</a:t>
            </a:r>
            <a:endParaRPr lang="fr-FR" sz="2400" dirty="0">
              <a:solidFill>
                <a:schemeClr val="tx1">
                  <a:lumMod val="65000"/>
                  <a:lumOff val="35000"/>
                </a:schemeClr>
              </a:solidFill>
              <a:latin typeface="Century Gothic" pitchFamily="34" charset="0"/>
            </a:endParaRPr>
          </a:p>
        </p:txBody>
      </p:sp>
      <p:sp>
        <p:nvSpPr>
          <p:cNvPr id="5" name="ZoneTexte 4"/>
          <p:cNvSpPr txBox="1"/>
          <p:nvPr/>
        </p:nvSpPr>
        <p:spPr>
          <a:xfrm>
            <a:off x="7248169" y="652723"/>
            <a:ext cx="1859162" cy="307777"/>
          </a:xfrm>
          <a:prstGeom prst="rect">
            <a:avLst/>
          </a:prstGeom>
          <a:noFill/>
        </p:spPr>
        <p:txBody>
          <a:bodyPr wrap="none" rtlCol="0">
            <a:spAutoFit/>
          </a:bodyPr>
          <a:lstStyle/>
          <a:p>
            <a:pPr algn="r"/>
            <a:r>
              <a:rPr lang="fr-FR" sz="1400" dirty="0">
                <a:solidFill>
                  <a:schemeClr val="tx1">
                    <a:lumMod val="65000"/>
                    <a:lumOff val="35000"/>
                  </a:schemeClr>
                </a:solidFill>
              </a:rPr>
              <a:t>RESULTATS ET </a:t>
            </a:r>
            <a:r>
              <a:rPr lang="fr-FR" sz="1400" dirty="0" smtClean="0">
                <a:solidFill>
                  <a:schemeClr val="tx1">
                    <a:lumMod val="65000"/>
                    <a:lumOff val="35000"/>
                  </a:schemeClr>
                </a:solidFill>
              </a:rPr>
              <a:t>ANALYSE</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1875966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38</a:t>
            </a:r>
            <a:endParaRPr lang="fr-FR" sz="1400" b="1" dirty="0">
              <a:latin typeface="Arial" pitchFamily="34" charset="0"/>
              <a:cs typeface="Arial" pitchFamily="34" charset="0"/>
            </a:endParaRPr>
          </a:p>
        </p:txBody>
      </p:sp>
      <p:sp>
        <p:nvSpPr>
          <p:cNvPr id="3" name="Rectangle 2"/>
          <p:cNvSpPr/>
          <p:nvPr/>
        </p:nvSpPr>
        <p:spPr>
          <a:xfrm>
            <a:off x="707572" y="1671577"/>
            <a:ext cx="3649940"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eu des difficultés pour trouver ce stage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74488120"/>
              </p:ext>
            </p:extLst>
          </p:nvPr>
        </p:nvGraphicFramePr>
        <p:xfrm>
          <a:off x="125760" y="2892944"/>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Quatrième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5707327" y="614905"/>
            <a:ext cx="3370666" cy="307777"/>
          </a:xfrm>
          <a:prstGeom prst="rect">
            <a:avLst/>
          </a:prstGeom>
        </p:spPr>
        <p:txBody>
          <a:bodyPr wrap="none">
            <a:spAutoFit/>
          </a:bodyPr>
          <a:lstStyle/>
          <a:p>
            <a:pPr algn="r"/>
            <a:r>
              <a:rPr lang="fr-FR" sz="1400" dirty="0" smtClean="0">
                <a:solidFill>
                  <a:schemeClr val="tx1">
                    <a:lumMod val="65000"/>
                    <a:lumOff val="35000"/>
                  </a:schemeClr>
                </a:solidFill>
              </a:rPr>
              <a:t>LE STAGE DE 6 MOIS EN CABINET D’AVOCAT</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139684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39</a:t>
            </a:r>
            <a:endParaRPr lang="fr-FR" sz="1400" b="1" dirty="0">
              <a:latin typeface="Arial" pitchFamily="34" charset="0"/>
              <a:cs typeface="Arial" pitchFamily="34" charset="0"/>
            </a:endParaRPr>
          </a:p>
        </p:txBody>
      </p:sp>
      <p:sp>
        <p:nvSpPr>
          <p:cNvPr id="3" name="Rectangle 2"/>
          <p:cNvSpPr/>
          <p:nvPr/>
        </p:nvSpPr>
        <p:spPr>
          <a:xfrm>
            <a:off x="707572" y="1671577"/>
            <a:ext cx="3649940"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Votre école vous a-t-elle aidé à trouver votre stage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2050918364"/>
              </p:ext>
            </p:extLst>
          </p:nvPr>
        </p:nvGraphicFramePr>
        <p:xfrm>
          <a:off x="115504" y="2958901"/>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Quatrième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5707327" y="614905"/>
            <a:ext cx="3370666" cy="307777"/>
          </a:xfrm>
          <a:prstGeom prst="rect">
            <a:avLst/>
          </a:prstGeom>
        </p:spPr>
        <p:txBody>
          <a:bodyPr wrap="none">
            <a:spAutoFit/>
          </a:bodyPr>
          <a:lstStyle/>
          <a:p>
            <a:pPr algn="r"/>
            <a:r>
              <a:rPr lang="fr-FR" sz="1400" dirty="0" smtClean="0">
                <a:solidFill>
                  <a:schemeClr val="tx1">
                    <a:lumMod val="65000"/>
                    <a:lumOff val="35000"/>
                  </a:schemeClr>
                </a:solidFill>
              </a:rPr>
              <a:t>LE STAGE DE 6 MOIS EN CABINET D’AVOCAT</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1969680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40</a:t>
            </a:r>
            <a:endParaRPr lang="fr-FR" sz="1400" b="1" dirty="0">
              <a:latin typeface="Arial" pitchFamily="34" charset="0"/>
              <a:cs typeface="Arial" pitchFamily="34" charset="0"/>
            </a:endParaRPr>
          </a:p>
        </p:txBody>
      </p:sp>
      <p:sp>
        <p:nvSpPr>
          <p:cNvPr id="3" name="Rectangle 2"/>
          <p:cNvSpPr/>
          <p:nvPr/>
        </p:nvSpPr>
        <p:spPr>
          <a:xfrm>
            <a:off x="707572" y="1411930"/>
            <a:ext cx="3559628" cy="1200329"/>
          </a:xfrm>
          <a:prstGeom prst="rect">
            <a:avLst/>
          </a:prstGeom>
        </p:spPr>
        <p:txBody>
          <a:bodyPr wrap="square">
            <a:spAutoFit/>
          </a:bodyPr>
          <a:lstStyle/>
          <a:p>
            <a:r>
              <a:rPr lang="fr-FR" dirty="0" smtClean="0">
                <a:solidFill>
                  <a:schemeClr val="tx1">
                    <a:lumMod val="75000"/>
                    <a:lumOff val="25000"/>
                  </a:schemeClr>
                </a:solidFill>
                <a:cs typeface="Arial" pitchFamily="34" charset="0"/>
              </a:rPr>
              <a:t>Le domaine d’activité du cabinet dans lequel vous avez effectué votre stage était-il conforme à vos attentes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2048494312"/>
              </p:ext>
            </p:extLst>
          </p:nvPr>
        </p:nvGraphicFramePr>
        <p:xfrm>
          <a:off x="125760" y="2892944"/>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Quatrième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5707327" y="614905"/>
            <a:ext cx="3370666" cy="307777"/>
          </a:xfrm>
          <a:prstGeom prst="rect">
            <a:avLst/>
          </a:prstGeom>
        </p:spPr>
        <p:txBody>
          <a:bodyPr wrap="none">
            <a:spAutoFit/>
          </a:bodyPr>
          <a:lstStyle/>
          <a:p>
            <a:pPr algn="r"/>
            <a:r>
              <a:rPr lang="fr-FR" sz="1400" dirty="0" smtClean="0">
                <a:solidFill>
                  <a:schemeClr val="tx1">
                    <a:lumMod val="65000"/>
                    <a:lumOff val="35000"/>
                  </a:schemeClr>
                </a:solidFill>
              </a:rPr>
              <a:t>LE STAGE DE 6 MOIS EN CABINET D’AVOCAT</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3418825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41</a:t>
            </a:r>
            <a:endParaRPr lang="fr-FR" sz="1400" b="1" dirty="0">
              <a:latin typeface="Arial" pitchFamily="34" charset="0"/>
              <a:cs typeface="Arial" pitchFamily="34" charset="0"/>
            </a:endParaRPr>
          </a:p>
        </p:txBody>
      </p:sp>
      <p:sp>
        <p:nvSpPr>
          <p:cNvPr id="3" name="Rectangle 2"/>
          <p:cNvSpPr/>
          <p:nvPr/>
        </p:nvSpPr>
        <p:spPr>
          <a:xfrm>
            <a:off x="707572" y="1660288"/>
            <a:ext cx="3559628"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Dans quel type de structure avez-vous effectué ce stage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3735692557"/>
              </p:ext>
            </p:extLst>
          </p:nvPr>
        </p:nvGraphicFramePr>
        <p:xfrm>
          <a:off x="67190" y="2721835"/>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Quatrième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5707327" y="614905"/>
            <a:ext cx="3370666" cy="307777"/>
          </a:xfrm>
          <a:prstGeom prst="rect">
            <a:avLst/>
          </a:prstGeom>
        </p:spPr>
        <p:txBody>
          <a:bodyPr wrap="none">
            <a:spAutoFit/>
          </a:bodyPr>
          <a:lstStyle/>
          <a:p>
            <a:pPr algn="r"/>
            <a:r>
              <a:rPr lang="fr-FR" sz="1400" dirty="0" smtClean="0">
                <a:solidFill>
                  <a:schemeClr val="tx1">
                    <a:lumMod val="65000"/>
                    <a:lumOff val="35000"/>
                  </a:schemeClr>
                </a:solidFill>
              </a:rPr>
              <a:t>LE STAGE DE 6 MOIS EN CABINET D’AVOCAT</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829561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42</a:t>
            </a:r>
            <a:endParaRPr lang="fr-FR" sz="1400" b="1" dirty="0">
              <a:latin typeface="Arial" pitchFamily="34" charset="0"/>
              <a:cs typeface="Arial" pitchFamily="34" charset="0"/>
            </a:endParaRPr>
          </a:p>
        </p:txBody>
      </p:sp>
      <p:sp>
        <p:nvSpPr>
          <p:cNvPr id="3" name="Rectangle 2"/>
          <p:cNvSpPr/>
          <p:nvPr/>
        </p:nvSpPr>
        <p:spPr>
          <a:xfrm>
            <a:off x="707572" y="1513531"/>
            <a:ext cx="3559628" cy="923330"/>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eu une gratification supérieure à la gratification « stagiaire avocat »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412860510"/>
              </p:ext>
            </p:extLst>
          </p:nvPr>
        </p:nvGraphicFramePr>
        <p:xfrm>
          <a:off x="125760" y="2892944"/>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Quatrième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5707327" y="614905"/>
            <a:ext cx="3370666" cy="307777"/>
          </a:xfrm>
          <a:prstGeom prst="rect">
            <a:avLst/>
          </a:prstGeom>
        </p:spPr>
        <p:txBody>
          <a:bodyPr wrap="none">
            <a:spAutoFit/>
          </a:bodyPr>
          <a:lstStyle/>
          <a:p>
            <a:pPr algn="r"/>
            <a:r>
              <a:rPr lang="fr-FR" sz="1400" dirty="0" smtClean="0">
                <a:solidFill>
                  <a:schemeClr val="tx1">
                    <a:lumMod val="65000"/>
                    <a:lumOff val="35000"/>
                  </a:schemeClr>
                </a:solidFill>
              </a:rPr>
              <a:t>LE STAGE DE 6 MOIS EN CABINET D’AVOCAT</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3260830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43</a:t>
            </a:r>
            <a:endParaRPr lang="fr-FR" sz="1400" b="1" dirty="0">
              <a:latin typeface="Arial" pitchFamily="34" charset="0"/>
              <a:cs typeface="Arial" pitchFamily="34" charset="0"/>
            </a:endParaRPr>
          </a:p>
        </p:txBody>
      </p:sp>
      <p:sp>
        <p:nvSpPr>
          <p:cNvPr id="3" name="Rectangle 2"/>
          <p:cNvSpPr/>
          <p:nvPr/>
        </p:nvSpPr>
        <p:spPr>
          <a:xfrm>
            <a:off x="707572" y="1660288"/>
            <a:ext cx="3559628"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Quelles tâches vous ont été confiées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1766291341"/>
              </p:ext>
            </p:extLst>
          </p:nvPr>
        </p:nvGraphicFramePr>
        <p:xfrm>
          <a:off x="125760" y="2892944"/>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Quatrième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5707327" y="614905"/>
            <a:ext cx="3370666" cy="307777"/>
          </a:xfrm>
          <a:prstGeom prst="rect">
            <a:avLst/>
          </a:prstGeom>
        </p:spPr>
        <p:txBody>
          <a:bodyPr wrap="none">
            <a:spAutoFit/>
          </a:bodyPr>
          <a:lstStyle/>
          <a:p>
            <a:pPr algn="r"/>
            <a:r>
              <a:rPr lang="fr-FR" sz="1400" dirty="0" smtClean="0">
                <a:solidFill>
                  <a:schemeClr val="tx1">
                    <a:lumMod val="65000"/>
                    <a:lumOff val="35000"/>
                  </a:schemeClr>
                </a:solidFill>
              </a:rPr>
              <a:t>LE STAGE DE 6 MOIS EN CABINET D’AVOCAT</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1984825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44</a:t>
            </a:r>
            <a:endParaRPr lang="fr-FR" sz="1400" b="1" dirty="0">
              <a:latin typeface="Arial" pitchFamily="34" charset="0"/>
              <a:cs typeface="Arial" pitchFamily="34" charset="0"/>
            </a:endParaRPr>
          </a:p>
        </p:txBody>
      </p:sp>
      <p:sp>
        <p:nvSpPr>
          <p:cNvPr id="3" name="Rectangle 2"/>
          <p:cNvSpPr/>
          <p:nvPr/>
        </p:nvSpPr>
        <p:spPr>
          <a:xfrm>
            <a:off x="707572" y="1524820"/>
            <a:ext cx="3559628" cy="923330"/>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plaidé </a:t>
            </a:r>
            <a:r>
              <a:rPr lang="fr-FR" dirty="0">
                <a:solidFill>
                  <a:schemeClr val="tx1">
                    <a:lumMod val="75000"/>
                    <a:lumOff val="25000"/>
                  </a:schemeClr>
                </a:solidFill>
                <a:cs typeface="Arial" pitchFamily="34" charset="0"/>
              </a:rPr>
              <a:t>(exclusion faite des renvois / incidents de procédure</a:t>
            </a:r>
            <a:r>
              <a:rPr lang="fr-FR" dirty="0" smtClean="0">
                <a:solidFill>
                  <a:schemeClr val="tx1">
                    <a:lumMod val="75000"/>
                    <a:lumOff val="25000"/>
                  </a:schemeClr>
                </a:solidFill>
                <a:cs typeface="Arial" pitchFamily="34" charset="0"/>
              </a:rPr>
              <a:t>)?</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1096786269"/>
              </p:ext>
            </p:extLst>
          </p:nvPr>
        </p:nvGraphicFramePr>
        <p:xfrm>
          <a:off x="125760" y="2892944"/>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Quatrième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5707327" y="614905"/>
            <a:ext cx="3370666" cy="307777"/>
          </a:xfrm>
          <a:prstGeom prst="rect">
            <a:avLst/>
          </a:prstGeom>
        </p:spPr>
        <p:txBody>
          <a:bodyPr wrap="none">
            <a:spAutoFit/>
          </a:bodyPr>
          <a:lstStyle/>
          <a:p>
            <a:pPr algn="r"/>
            <a:r>
              <a:rPr lang="fr-FR" sz="1400" dirty="0" smtClean="0">
                <a:solidFill>
                  <a:schemeClr val="tx1">
                    <a:lumMod val="65000"/>
                    <a:lumOff val="35000"/>
                  </a:schemeClr>
                </a:solidFill>
              </a:rPr>
              <a:t>LE STAGE DE 6 MOIS EN CABINET D’AVOCAT</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1173651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45</a:t>
            </a:r>
            <a:endParaRPr lang="fr-FR" sz="1400" b="1" dirty="0">
              <a:latin typeface="Arial" pitchFamily="34" charset="0"/>
              <a:cs typeface="Arial" pitchFamily="34" charset="0"/>
            </a:endParaRPr>
          </a:p>
        </p:txBody>
      </p:sp>
      <p:sp>
        <p:nvSpPr>
          <p:cNvPr id="3" name="Rectangle 2"/>
          <p:cNvSpPr/>
          <p:nvPr/>
        </p:nvSpPr>
        <p:spPr>
          <a:xfrm>
            <a:off x="707572" y="1648999"/>
            <a:ext cx="3559628"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L’encadrement au cours de ce stage vous a-t-il satisfait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1809962461"/>
              </p:ext>
            </p:extLst>
          </p:nvPr>
        </p:nvGraphicFramePr>
        <p:xfrm>
          <a:off x="125760" y="2892944"/>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Quatrième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5707327" y="614905"/>
            <a:ext cx="3370666" cy="307777"/>
          </a:xfrm>
          <a:prstGeom prst="rect">
            <a:avLst/>
          </a:prstGeom>
        </p:spPr>
        <p:txBody>
          <a:bodyPr wrap="none">
            <a:spAutoFit/>
          </a:bodyPr>
          <a:lstStyle/>
          <a:p>
            <a:pPr algn="r"/>
            <a:r>
              <a:rPr lang="fr-FR" sz="1400" dirty="0" smtClean="0">
                <a:solidFill>
                  <a:schemeClr val="tx1">
                    <a:lumMod val="65000"/>
                    <a:lumOff val="35000"/>
                  </a:schemeClr>
                </a:solidFill>
              </a:rPr>
              <a:t>LE STAGE DE 6 MOIS EN CABINET D’AVOCAT</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1593499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46</a:t>
            </a:r>
            <a:endParaRPr lang="fr-FR" sz="1400" b="1" dirty="0">
              <a:latin typeface="Arial" pitchFamily="34" charset="0"/>
              <a:cs typeface="Arial" pitchFamily="34" charset="0"/>
            </a:endParaRPr>
          </a:p>
        </p:txBody>
      </p:sp>
      <p:sp>
        <p:nvSpPr>
          <p:cNvPr id="3" name="Rectangle 2"/>
          <p:cNvSpPr/>
          <p:nvPr/>
        </p:nvSpPr>
        <p:spPr>
          <a:xfrm>
            <a:off x="707572" y="1648999"/>
            <a:ext cx="3559628"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eu une proposition de collaboration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687936985"/>
              </p:ext>
            </p:extLst>
          </p:nvPr>
        </p:nvGraphicFramePr>
        <p:xfrm>
          <a:off x="125760" y="2667166"/>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Quatrième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5707327" y="614905"/>
            <a:ext cx="3370666" cy="307777"/>
          </a:xfrm>
          <a:prstGeom prst="rect">
            <a:avLst/>
          </a:prstGeom>
        </p:spPr>
        <p:txBody>
          <a:bodyPr wrap="none">
            <a:spAutoFit/>
          </a:bodyPr>
          <a:lstStyle/>
          <a:p>
            <a:pPr algn="r"/>
            <a:r>
              <a:rPr lang="fr-FR" sz="1400" dirty="0" smtClean="0">
                <a:solidFill>
                  <a:schemeClr val="tx1">
                    <a:lumMod val="65000"/>
                    <a:lumOff val="35000"/>
                  </a:schemeClr>
                </a:solidFill>
              </a:rPr>
              <a:t>LE STAGE DE 6 MOIS EN CABINET D’AVOCAT</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1712746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47</a:t>
            </a:r>
            <a:endParaRPr lang="fr-FR" sz="1400" b="1" dirty="0">
              <a:latin typeface="Arial" pitchFamily="34" charset="0"/>
              <a:cs typeface="Arial" pitchFamily="34" charset="0"/>
            </a:endParaRPr>
          </a:p>
        </p:txBody>
      </p:sp>
      <p:sp>
        <p:nvSpPr>
          <p:cNvPr id="3" name="Rectangle 2"/>
          <p:cNvSpPr/>
          <p:nvPr/>
        </p:nvSpPr>
        <p:spPr>
          <a:xfrm>
            <a:off x="707571" y="1795756"/>
            <a:ext cx="6528607" cy="6647974"/>
          </a:xfrm>
          <a:prstGeom prst="rect">
            <a:avLst/>
          </a:prstGeom>
        </p:spPr>
        <p:txBody>
          <a:bodyPr wrap="square">
            <a:spAutoFit/>
          </a:bodyPr>
          <a:lstStyle/>
          <a:p>
            <a:r>
              <a:rPr lang="fr-FR" dirty="0" smtClean="0">
                <a:solidFill>
                  <a:schemeClr val="tx1">
                    <a:lumMod val="75000"/>
                    <a:lumOff val="25000"/>
                  </a:schemeClr>
                </a:solidFill>
                <a:cs typeface="Arial" pitchFamily="34" charset="0"/>
              </a:rPr>
              <a:t>Observations </a:t>
            </a:r>
            <a:r>
              <a:rPr lang="fr-FR" sz="1200" dirty="0" smtClean="0">
                <a:solidFill>
                  <a:schemeClr val="bg1">
                    <a:lumMod val="50000"/>
                  </a:schemeClr>
                </a:solidFill>
                <a:cs typeface="Arial" pitchFamily="34" charset="0"/>
              </a:rPr>
              <a:t>(</a:t>
            </a:r>
            <a:r>
              <a:rPr lang="fr-FR" sz="1200" dirty="0" smtClean="0">
                <a:solidFill>
                  <a:schemeClr val="bg1">
                    <a:lumMod val="50000"/>
                  </a:schemeClr>
                </a:solidFill>
              </a:rPr>
              <a:t>question </a:t>
            </a:r>
            <a:r>
              <a:rPr lang="fr-FR" sz="1200" dirty="0">
                <a:solidFill>
                  <a:schemeClr val="bg1">
                    <a:lumMod val="50000"/>
                  </a:schemeClr>
                </a:solidFill>
              </a:rPr>
              <a:t>ouverte – synthèse des </a:t>
            </a:r>
            <a:r>
              <a:rPr lang="fr-FR" sz="1200" dirty="0" smtClean="0">
                <a:solidFill>
                  <a:schemeClr val="bg1">
                    <a:lumMod val="50000"/>
                  </a:schemeClr>
                </a:solidFill>
              </a:rPr>
              <a:t>réponses</a:t>
            </a:r>
            <a:r>
              <a:rPr lang="fr-FR" sz="1200" cap="all" dirty="0" smtClean="0">
                <a:solidFill>
                  <a:schemeClr val="bg1">
                    <a:lumMod val="50000"/>
                  </a:schemeClr>
                </a:solidFill>
                <a:cs typeface="Arial" pitchFamily="34" charset="0"/>
              </a:rPr>
              <a:t>)</a:t>
            </a:r>
          </a:p>
          <a:p>
            <a:endParaRPr lang="fr-FR" sz="1200" cap="all" dirty="0">
              <a:solidFill>
                <a:schemeClr val="bg1">
                  <a:lumMod val="50000"/>
                </a:schemeClr>
              </a:solidFill>
              <a:cs typeface="Arial" pitchFamily="34" charset="0"/>
            </a:endParaRPr>
          </a:p>
          <a:p>
            <a:pPr marL="171450" indent="-171450" algn="just">
              <a:buFont typeface="Arial" pitchFamily="34" charset="0"/>
              <a:buChar char="•"/>
            </a:pPr>
            <a:r>
              <a:rPr lang="fr-FR" sz="1400" dirty="0" smtClean="0">
                <a:latin typeface="Calibri" pitchFamily="34" charset="0"/>
                <a:cs typeface="Calibri" pitchFamily="34" charset="0"/>
              </a:rPr>
              <a:t>Période </a:t>
            </a:r>
            <a:r>
              <a:rPr lang="fr-FR" sz="1400" dirty="0">
                <a:latin typeface="Calibri" pitchFamily="34" charset="0"/>
                <a:cs typeface="Calibri" pitchFamily="34" charset="0"/>
              </a:rPr>
              <a:t>la plus appréciée des élèves </a:t>
            </a:r>
            <a:r>
              <a:rPr lang="fr-FR" sz="1400" dirty="0" smtClean="0">
                <a:latin typeface="Calibri" pitchFamily="34" charset="0"/>
                <a:cs typeface="Calibri" pitchFamily="34" charset="0"/>
              </a:rPr>
              <a:t>avocats</a:t>
            </a:r>
          </a:p>
          <a:p>
            <a:pPr algn="just"/>
            <a:endParaRPr lang="fr-FR" sz="1400" dirty="0">
              <a:latin typeface="Calibri" pitchFamily="34" charset="0"/>
              <a:cs typeface="Calibri" pitchFamily="34" charset="0"/>
            </a:endParaRPr>
          </a:p>
          <a:p>
            <a:pPr marL="171450" indent="-171450" algn="just">
              <a:buFont typeface="Arial" pitchFamily="34" charset="0"/>
              <a:buChar char="•"/>
            </a:pPr>
            <a:r>
              <a:rPr lang="fr-FR" sz="1400" dirty="0">
                <a:latin typeface="Calibri" pitchFamily="34" charset="0"/>
                <a:cs typeface="Calibri" pitchFamily="34" charset="0"/>
              </a:rPr>
              <a:t>Stage très important, « belle passerelle vers la vie professionnelle </a:t>
            </a:r>
            <a:r>
              <a:rPr lang="fr-FR" sz="1400" dirty="0" smtClean="0">
                <a:latin typeface="Calibri" pitchFamily="34" charset="0"/>
                <a:cs typeface="Calibri" pitchFamily="34" charset="0"/>
              </a:rPr>
              <a:t>»</a:t>
            </a:r>
          </a:p>
          <a:p>
            <a:pPr algn="just"/>
            <a:endParaRPr lang="fr-FR" sz="1400" dirty="0">
              <a:latin typeface="Calibri" pitchFamily="34" charset="0"/>
              <a:cs typeface="Calibri" pitchFamily="34" charset="0"/>
            </a:endParaRPr>
          </a:p>
          <a:p>
            <a:pPr marL="171450" indent="-171450" algn="just">
              <a:buFont typeface="Arial" pitchFamily="34" charset="0"/>
              <a:buChar char="•"/>
            </a:pPr>
            <a:r>
              <a:rPr lang="fr-FR" sz="1400" dirty="0">
                <a:latin typeface="Calibri" pitchFamily="34" charset="0"/>
                <a:cs typeface="Calibri" pitchFamily="34" charset="0"/>
              </a:rPr>
              <a:t>Grande satisfaction : bon encadrement, tâches intéressantes…mais peu de </a:t>
            </a:r>
            <a:r>
              <a:rPr lang="fr-FR" sz="1400" dirty="0" smtClean="0">
                <a:latin typeface="Calibri" pitchFamily="34" charset="0"/>
                <a:cs typeface="Calibri" pitchFamily="34" charset="0"/>
              </a:rPr>
              <a:t>plaidoiries</a:t>
            </a:r>
          </a:p>
          <a:p>
            <a:pPr algn="just"/>
            <a:endParaRPr lang="fr-FR" sz="1400" dirty="0">
              <a:latin typeface="Calibri" pitchFamily="34" charset="0"/>
              <a:cs typeface="Calibri" pitchFamily="34" charset="0"/>
            </a:endParaRPr>
          </a:p>
          <a:p>
            <a:pPr marL="171450" indent="-171450" algn="just">
              <a:buFont typeface="Arial" pitchFamily="34" charset="0"/>
              <a:buChar char="•"/>
            </a:pPr>
            <a:r>
              <a:rPr lang="fr-FR" sz="1400" dirty="0">
                <a:latin typeface="Calibri" pitchFamily="34" charset="0"/>
                <a:cs typeface="Calibri" pitchFamily="34" charset="0"/>
              </a:rPr>
              <a:t>Une légère majorité des élèves avocats a eu une proposition de collaboration à l’issue du stage </a:t>
            </a:r>
            <a:r>
              <a:rPr lang="fr-FR" sz="1400" dirty="0" smtClean="0">
                <a:latin typeface="Calibri" pitchFamily="34" charset="0"/>
                <a:cs typeface="Calibri" pitchFamily="34" charset="0"/>
              </a:rPr>
              <a:t>final</a:t>
            </a:r>
          </a:p>
          <a:p>
            <a:pPr algn="just"/>
            <a:endParaRPr lang="fr-FR" sz="1400" dirty="0">
              <a:latin typeface="Calibri" pitchFamily="34" charset="0"/>
              <a:cs typeface="Calibri" pitchFamily="34" charset="0"/>
            </a:endParaRPr>
          </a:p>
          <a:p>
            <a:pPr marL="171450" indent="-171450" algn="just">
              <a:buFont typeface="Arial" pitchFamily="34" charset="0"/>
              <a:buChar char="•"/>
            </a:pPr>
            <a:r>
              <a:rPr lang="fr-FR" sz="1400" dirty="0">
                <a:latin typeface="Calibri" pitchFamily="34" charset="0"/>
                <a:cs typeface="Calibri" pitchFamily="34" charset="0"/>
              </a:rPr>
              <a:t>Proposition souvent émise dans commentaires: augmenter la durée du stage final au détriment du PPI</a:t>
            </a:r>
          </a:p>
          <a:p>
            <a:endParaRPr lang="fr-FR" sz="1200" cap="all" dirty="0" smtClean="0">
              <a:solidFill>
                <a:schemeClr val="bg1">
                  <a:lumMod val="50000"/>
                </a:schemeClr>
              </a:solidFill>
              <a:cs typeface="Arial" pitchFamily="34" charset="0"/>
            </a:endParaRPr>
          </a:p>
          <a:p>
            <a:endParaRPr lang="fr-FR" sz="1200" cap="all" dirty="0">
              <a:solidFill>
                <a:schemeClr val="bg1">
                  <a:lumMod val="50000"/>
                </a:schemeClr>
              </a:solidFill>
              <a:cs typeface="Arial" pitchFamily="34" charset="0"/>
            </a:endParaRPr>
          </a:p>
          <a:p>
            <a:endParaRPr lang="fr-FR" sz="1200" cap="all" dirty="0" smtClean="0">
              <a:solidFill>
                <a:schemeClr val="bg1">
                  <a:lumMod val="50000"/>
                </a:schemeClr>
              </a:solidFill>
              <a:cs typeface="Arial" pitchFamily="34" charset="0"/>
            </a:endParaRPr>
          </a:p>
          <a:p>
            <a:endParaRPr lang="fr-FR" sz="1200" cap="all" dirty="0">
              <a:solidFill>
                <a:schemeClr val="bg1">
                  <a:lumMod val="50000"/>
                </a:schemeClr>
              </a:solidFill>
              <a:cs typeface="Arial" pitchFamily="34" charset="0"/>
            </a:endParaRPr>
          </a:p>
          <a:p>
            <a:endParaRPr lang="fr-FR" sz="1200" cap="all" dirty="0" smtClean="0">
              <a:solidFill>
                <a:schemeClr val="bg1">
                  <a:lumMod val="50000"/>
                </a:schemeClr>
              </a:solidFill>
              <a:cs typeface="Arial" pitchFamily="34" charset="0"/>
            </a:endParaRPr>
          </a:p>
          <a:p>
            <a:endParaRPr lang="fr-FR" sz="1200" cap="all" dirty="0">
              <a:solidFill>
                <a:schemeClr val="bg1">
                  <a:lumMod val="50000"/>
                </a:schemeClr>
              </a:solidFill>
              <a:cs typeface="Arial" pitchFamily="34" charset="0"/>
            </a:endParaRPr>
          </a:p>
          <a:p>
            <a:endParaRPr lang="fr-FR" sz="1200" cap="all" dirty="0" smtClean="0">
              <a:solidFill>
                <a:schemeClr val="bg1">
                  <a:lumMod val="50000"/>
                </a:schemeClr>
              </a:solidFill>
              <a:cs typeface="Arial" pitchFamily="34" charset="0"/>
            </a:endParaRPr>
          </a:p>
          <a:p>
            <a:endParaRPr lang="fr-FR" sz="1200" cap="all" dirty="0">
              <a:solidFill>
                <a:schemeClr val="bg1">
                  <a:lumMod val="50000"/>
                </a:schemeClr>
              </a:solidFill>
              <a:cs typeface="Arial" pitchFamily="34" charset="0"/>
            </a:endParaRPr>
          </a:p>
          <a:p>
            <a:endParaRPr lang="fr-FR" sz="1200" cap="all" dirty="0" smtClean="0">
              <a:solidFill>
                <a:schemeClr val="bg1">
                  <a:lumMod val="50000"/>
                </a:schemeClr>
              </a:solidFill>
              <a:cs typeface="Arial" pitchFamily="34" charset="0"/>
            </a:endParaRPr>
          </a:p>
          <a:p>
            <a:endParaRPr lang="fr-FR" sz="1200" cap="all" dirty="0">
              <a:solidFill>
                <a:schemeClr val="bg1">
                  <a:lumMod val="50000"/>
                </a:schemeClr>
              </a:solidFill>
              <a:cs typeface="Arial" pitchFamily="34" charset="0"/>
            </a:endParaRPr>
          </a:p>
          <a:p>
            <a:endParaRPr lang="fr-FR" sz="1200" cap="all" dirty="0" smtClean="0">
              <a:solidFill>
                <a:schemeClr val="bg1">
                  <a:lumMod val="50000"/>
                </a:schemeClr>
              </a:solidFill>
              <a:cs typeface="Arial" pitchFamily="34" charset="0"/>
            </a:endParaRPr>
          </a:p>
          <a:p>
            <a:endParaRPr lang="fr-FR" sz="1200" cap="all" dirty="0">
              <a:solidFill>
                <a:schemeClr val="bg1">
                  <a:lumMod val="50000"/>
                </a:schemeClr>
              </a:solidFill>
              <a:cs typeface="Arial" pitchFamily="34" charset="0"/>
            </a:endParaRPr>
          </a:p>
          <a:p>
            <a:endParaRPr lang="fr-FR" sz="1200" cap="all" dirty="0" smtClean="0">
              <a:solidFill>
                <a:schemeClr val="bg1">
                  <a:lumMod val="50000"/>
                </a:schemeClr>
              </a:solidFill>
              <a:cs typeface="Arial" pitchFamily="34" charset="0"/>
            </a:endParaRPr>
          </a:p>
          <a:p>
            <a:endParaRPr lang="fr-FR" sz="1200" cap="all" dirty="0">
              <a:solidFill>
                <a:schemeClr val="bg1">
                  <a:lumMod val="50000"/>
                </a:schemeClr>
              </a:solidFill>
              <a:cs typeface="Arial" pitchFamily="34" charset="0"/>
            </a:endParaRPr>
          </a:p>
          <a:p>
            <a:endParaRPr lang="fr-FR" sz="1200" cap="all" dirty="0" smtClean="0">
              <a:solidFill>
                <a:schemeClr val="bg1">
                  <a:lumMod val="50000"/>
                </a:schemeClr>
              </a:solidFill>
              <a:cs typeface="Arial" pitchFamily="34" charset="0"/>
            </a:endParaRPr>
          </a:p>
          <a:p>
            <a:endParaRPr lang="fr-FR" sz="1200" cap="all" dirty="0">
              <a:solidFill>
                <a:schemeClr val="bg1">
                  <a:lumMod val="50000"/>
                </a:schemeClr>
              </a:solidFill>
              <a:cs typeface="Arial" pitchFamily="34" charset="0"/>
            </a:endParaRPr>
          </a:p>
          <a:p>
            <a:endParaRPr lang="fr-FR" sz="1200" cap="all" dirty="0" smtClean="0">
              <a:solidFill>
                <a:schemeClr val="bg1">
                  <a:lumMod val="50000"/>
                </a:schemeClr>
              </a:solidFill>
              <a:cs typeface="Arial" pitchFamily="34" charset="0"/>
            </a:endParaRPr>
          </a:p>
          <a:p>
            <a:endParaRPr lang="fr-FR" sz="1200" cap="all" dirty="0">
              <a:solidFill>
                <a:schemeClr val="bg1">
                  <a:lumMod val="50000"/>
                </a:schemeClr>
              </a:solidFill>
              <a:cs typeface="Arial" pitchFamily="34" charset="0"/>
            </a:endParaRPr>
          </a:p>
          <a:p>
            <a:endParaRPr lang="fr-FR" sz="1200" cap="all" dirty="0">
              <a:solidFill>
                <a:schemeClr val="bg1">
                  <a:lumMod val="50000"/>
                </a:schemeClr>
              </a:solidFill>
              <a:cs typeface="Arial" pitchFamily="34" charset="0"/>
            </a:endParaRPr>
          </a:p>
        </p:txBody>
      </p:sp>
      <p:sp>
        <p:nvSpPr>
          <p:cNvPr id="4" name="ZoneTexte 3"/>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Quatrième </a:t>
            </a:r>
            <a:r>
              <a:rPr lang="fr-FR" sz="2400" dirty="0" smtClean="0">
                <a:solidFill>
                  <a:schemeClr val="tx1">
                    <a:lumMod val="75000"/>
                    <a:lumOff val="25000"/>
                  </a:schemeClr>
                </a:solidFill>
                <a:latin typeface="Century Gothic" pitchFamily="34" charset="0"/>
              </a:rPr>
              <a:t>partie</a:t>
            </a:r>
          </a:p>
        </p:txBody>
      </p:sp>
      <p:sp>
        <p:nvSpPr>
          <p:cNvPr id="5" name="Rectangle 4"/>
          <p:cNvSpPr/>
          <p:nvPr/>
        </p:nvSpPr>
        <p:spPr>
          <a:xfrm>
            <a:off x="5707327" y="614905"/>
            <a:ext cx="3370666" cy="307777"/>
          </a:xfrm>
          <a:prstGeom prst="rect">
            <a:avLst/>
          </a:prstGeom>
        </p:spPr>
        <p:txBody>
          <a:bodyPr wrap="none">
            <a:spAutoFit/>
          </a:bodyPr>
          <a:lstStyle/>
          <a:p>
            <a:pPr algn="r"/>
            <a:r>
              <a:rPr lang="fr-FR" sz="1400" dirty="0" smtClean="0">
                <a:solidFill>
                  <a:schemeClr val="tx1">
                    <a:lumMod val="65000"/>
                    <a:lumOff val="35000"/>
                  </a:schemeClr>
                </a:solidFill>
              </a:rPr>
              <a:t>LE STAGE DE 6 MOIS EN CABINET D’AVOCAT</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201311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5538" y="1295008"/>
            <a:ext cx="7743662" cy="6740307"/>
          </a:xfrm>
          <a:prstGeom prst="rect">
            <a:avLst/>
          </a:prstGeom>
          <a:noFill/>
        </p:spPr>
        <p:txBody>
          <a:bodyPr wrap="square" rtlCol="0">
            <a:spAutoFit/>
          </a:bodyPr>
          <a:lstStyle/>
          <a:p>
            <a:r>
              <a:rPr lang="fr-FR" dirty="0">
                <a:solidFill>
                  <a:schemeClr val="bg1">
                    <a:lumMod val="75000"/>
                  </a:schemeClr>
                </a:solidFill>
              </a:rPr>
              <a:t>PROPOS </a:t>
            </a:r>
            <a:r>
              <a:rPr lang="fr-FR" dirty="0" smtClean="0">
                <a:solidFill>
                  <a:schemeClr val="bg1">
                    <a:lumMod val="75000"/>
                  </a:schemeClr>
                </a:solidFill>
              </a:rPr>
              <a:t>INTRODUCTIFS</a:t>
            </a:r>
          </a:p>
          <a:p>
            <a:endParaRPr lang="fr-FR" dirty="0" smtClean="0">
              <a:solidFill>
                <a:schemeClr val="tx1">
                  <a:lumMod val="75000"/>
                  <a:lumOff val="25000"/>
                </a:schemeClr>
              </a:solidFill>
            </a:endParaRPr>
          </a:p>
          <a:p>
            <a:r>
              <a:rPr lang="fr-FR" dirty="0">
                <a:solidFill>
                  <a:schemeClr val="tx1">
                    <a:lumMod val="75000"/>
                    <a:lumOff val="25000"/>
                  </a:schemeClr>
                </a:solidFill>
              </a:rPr>
              <a:t>PREMIERE PARTIE – DONNEES </a:t>
            </a:r>
            <a:r>
              <a:rPr lang="fr-FR" dirty="0" smtClean="0">
                <a:solidFill>
                  <a:schemeClr val="tx1">
                    <a:lumMod val="75000"/>
                    <a:lumOff val="25000"/>
                  </a:schemeClr>
                </a:solidFill>
              </a:rPr>
              <a:t>LIMINAIRES</a:t>
            </a:r>
          </a:p>
          <a:p>
            <a:endParaRPr lang="fr-FR" dirty="0" smtClean="0">
              <a:solidFill>
                <a:schemeClr val="bg1">
                  <a:lumMod val="75000"/>
                </a:schemeClr>
              </a:solidFill>
            </a:endParaRPr>
          </a:p>
          <a:p>
            <a:r>
              <a:rPr lang="fr-FR" dirty="0">
                <a:solidFill>
                  <a:schemeClr val="bg1">
                    <a:lumMod val="75000"/>
                  </a:schemeClr>
                </a:solidFill>
              </a:rPr>
              <a:t>DEUXIEME PARTIE – LA PERIODE </a:t>
            </a:r>
            <a:r>
              <a:rPr lang="fr-FR" dirty="0" smtClean="0">
                <a:solidFill>
                  <a:schemeClr val="bg1">
                    <a:lumMod val="75000"/>
                  </a:schemeClr>
                </a:solidFill>
              </a:rPr>
              <a:t>ECOLE</a:t>
            </a:r>
          </a:p>
          <a:p>
            <a:endParaRPr lang="fr-FR" sz="800" dirty="0" smtClean="0">
              <a:solidFill>
                <a:schemeClr val="bg1">
                  <a:lumMod val="75000"/>
                </a:schemeClr>
              </a:solidFill>
            </a:endParaRPr>
          </a:p>
          <a:p>
            <a:pPr marL="800100" lvl="1" indent="-342900">
              <a:buAutoNum type="alphaUcPeriod"/>
            </a:pPr>
            <a:r>
              <a:rPr lang="fr-FR" sz="1400" dirty="0">
                <a:solidFill>
                  <a:schemeClr val="bg1">
                    <a:lumMod val="75000"/>
                  </a:schemeClr>
                </a:solidFill>
              </a:rPr>
              <a:t>SUR LES ENSEIGNEMENTS, DE MANIERE GENERALE</a:t>
            </a:r>
          </a:p>
          <a:p>
            <a:pPr marL="800100" lvl="1" indent="-342900">
              <a:buAutoNum type="alphaUcPeriod"/>
            </a:pPr>
            <a:r>
              <a:rPr lang="fr-FR" sz="1400" dirty="0">
                <a:solidFill>
                  <a:schemeClr val="bg1">
                    <a:lumMod val="75000"/>
                  </a:schemeClr>
                </a:solidFill>
              </a:rPr>
              <a:t>SUR LES ENSEIGNEMENTS, DE MANIERE SPECIFIQUE</a:t>
            </a:r>
          </a:p>
          <a:p>
            <a:pPr marL="800100" lvl="1" indent="-342900">
              <a:buAutoNum type="alphaUcPeriod"/>
            </a:pPr>
            <a:r>
              <a:rPr lang="fr-FR" sz="1400" dirty="0">
                <a:solidFill>
                  <a:schemeClr val="bg1">
                    <a:lumMod val="75000"/>
                  </a:schemeClr>
                </a:solidFill>
              </a:rPr>
              <a:t>SUR LE STAGE EFFECTUE PENDANT LA PERIODE ECOLE </a:t>
            </a:r>
          </a:p>
          <a:p>
            <a:pPr marL="800100" lvl="1" indent="-342900">
              <a:buAutoNum type="alphaUcPeriod"/>
            </a:pPr>
            <a:r>
              <a:rPr lang="fr-FR" sz="1400" dirty="0">
                <a:solidFill>
                  <a:schemeClr val="bg1">
                    <a:lumMod val="75000"/>
                  </a:schemeClr>
                </a:solidFill>
              </a:rPr>
              <a:t>SUR L’ENSEMBLE DE LA PERIODE </a:t>
            </a:r>
            <a:r>
              <a:rPr lang="fr-FR" sz="1400" dirty="0" smtClean="0">
                <a:solidFill>
                  <a:schemeClr val="bg1">
                    <a:lumMod val="75000"/>
                  </a:schemeClr>
                </a:solidFill>
              </a:rPr>
              <a:t>ECOLE</a:t>
            </a:r>
          </a:p>
          <a:p>
            <a:pPr marL="342900" indent="-342900">
              <a:buAutoNum type="alphaUcPeriod"/>
            </a:pPr>
            <a:endParaRPr lang="fr-FR" dirty="0" smtClean="0">
              <a:solidFill>
                <a:schemeClr val="bg1">
                  <a:lumMod val="75000"/>
                </a:schemeClr>
              </a:solidFill>
            </a:endParaRPr>
          </a:p>
          <a:p>
            <a:r>
              <a:rPr lang="fr-FR" dirty="0">
                <a:solidFill>
                  <a:schemeClr val="bg1">
                    <a:lumMod val="75000"/>
                  </a:schemeClr>
                </a:solidFill>
              </a:rPr>
              <a:t>TROISIEME PARTIE – LE PROJET PEDAGOGIQUE </a:t>
            </a:r>
            <a:r>
              <a:rPr lang="fr-FR" dirty="0" smtClean="0">
                <a:solidFill>
                  <a:schemeClr val="bg1">
                    <a:lumMod val="75000"/>
                  </a:schemeClr>
                </a:solidFill>
              </a:rPr>
              <a:t>INDIVIDUEL</a:t>
            </a:r>
          </a:p>
          <a:p>
            <a:endParaRPr lang="fr-FR" dirty="0" smtClean="0">
              <a:solidFill>
                <a:schemeClr val="bg1">
                  <a:lumMod val="75000"/>
                </a:schemeClr>
              </a:solidFill>
            </a:endParaRPr>
          </a:p>
          <a:p>
            <a:r>
              <a:rPr lang="fr-FR" dirty="0">
                <a:solidFill>
                  <a:schemeClr val="bg1">
                    <a:lumMod val="75000"/>
                  </a:schemeClr>
                </a:solidFill>
              </a:rPr>
              <a:t>QUATRIEME PARTIE – LE STAGE DE 6 MOIS EN CABINET </a:t>
            </a:r>
            <a:r>
              <a:rPr lang="fr-FR" dirty="0" smtClean="0">
                <a:solidFill>
                  <a:schemeClr val="bg1">
                    <a:lumMod val="75000"/>
                  </a:schemeClr>
                </a:solidFill>
              </a:rPr>
              <a:t>D’AVOCAT</a:t>
            </a:r>
          </a:p>
          <a:p>
            <a:endParaRPr lang="fr-FR" dirty="0" smtClean="0">
              <a:solidFill>
                <a:schemeClr val="bg1">
                  <a:lumMod val="75000"/>
                </a:schemeClr>
              </a:solidFill>
            </a:endParaRPr>
          </a:p>
          <a:p>
            <a:r>
              <a:rPr lang="fr-FR" dirty="0">
                <a:solidFill>
                  <a:schemeClr val="bg1">
                    <a:lumMod val="75000"/>
                  </a:schemeClr>
                </a:solidFill>
              </a:rPr>
              <a:t>CINQUIEME PARTIE – OBSERVATIONS </a:t>
            </a:r>
            <a:r>
              <a:rPr lang="fr-FR" dirty="0" smtClean="0">
                <a:solidFill>
                  <a:schemeClr val="bg1">
                    <a:lumMod val="75000"/>
                  </a:schemeClr>
                </a:solidFill>
              </a:rPr>
              <a:t>GENERALES</a:t>
            </a:r>
          </a:p>
          <a:p>
            <a:endParaRPr lang="fr-FR" dirty="0" smtClean="0">
              <a:solidFill>
                <a:schemeClr val="bg1">
                  <a:lumMod val="75000"/>
                </a:schemeClr>
              </a:solidFill>
            </a:endParaRPr>
          </a:p>
          <a:p>
            <a:r>
              <a:rPr lang="fr-FR" dirty="0">
                <a:solidFill>
                  <a:schemeClr val="bg1">
                    <a:lumMod val="75000"/>
                  </a:schemeClr>
                </a:solidFill>
              </a:rPr>
              <a:t>CONCLUSION ET PROPOSITIONS</a:t>
            </a: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pPr marL="342900" indent="-342900">
              <a:buAutoNum type="alphaUcPeriod"/>
            </a:pPr>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p:txBody>
      </p:sp>
      <p:sp>
        <p:nvSpPr>
          <p:cNvPr id="3" name="ZoneTexte 2"/>
          <p:cNvSpPr txBox="1"/>
          <p:nvPr/>
        </p:nvSpPr>
        <p:spPr>
          <a:xfrm>
            <a:off x="7047202" y="334953"/>
            <a:ext cx="2076209" cy="461665"/>
          </a:xfrm>
          <a:prstGeom prst="rect">
            <a:avLst/>
          </a:prstGeom>
          <a:noFill/>
        </p:spPr>
        <p:txBody>
          <a:bodyPr wrap="none" rtlCol="0">
            <a:spAutoFit/>
          </a:bodyPr>
          <a:lstStyle/>
          <a:p>
            <a:pPr algn="r"/>
            <a:r>
              <a:rPr lang="fr-FR" sz="2400" dirty="0" smtClean="0">
                <a:solidFill>
                  <a:schemeClr val="accent6">
                    <a:lumMod val="75000"/>
                  </a:schemeClr>
                </a:solidFill>
                <a:latin typeface="Century Gothic" pitchFamily="34" charset="0"/>
              </a:rPr>
              <a:t>Le </a:t>
            </a:r>
            <a:r>
              <a:rPr lang="fr-FR" sz="2400" dirty="0" smtClean="0">
                <a:solidFill>
                  <a:schemeClr val="tx1">
                    <a:lumMod val="75000"/>
                    <a:lumOff val="25000"/>
                  </a:schemeClr>
                </a:solidFill>
                <a:latin typeface="Century Gothic" pitchFamily="34" charset="0"/>
              </a:rPr>
              <a:t>sommaire</a:t>
            </a:r>
            <a:endParaRPr lang="fr-FR" sz="240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xmlns="" val="3268305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75538" y="1295008"/>
            <a:ext cx="7743662" cy="6740307"/>
          </a:xfrm>
          <a:prstGeom prst="rect">
            <a:avLst/>
          </a:prstGeom>
          <a:noFill/>
        </p:spPr>
        <p:txBody>
          <a:bodyPr wrap="square" rtlCol="0">
            <a:spAutoFit/>
          </a:bodyPr>
          <a:lstStyle/>
          <a:p>
            <a:r>
              <a:rPr lang="fr-FR" dirty="0">
                <a:solidFill>
                  <a:schemeClr val="bg1">
                    <a:lumMod val="75000"/>
                  </a:schemeClr>
                </a:solidFill>
              </a:rPr>
              <a:t>PROPOS </a:t>
            </a:r>
            <a:r>
              <a:rPr lang="fr-FR" dirty="0" smtClean="0">
                <a:solidFill>
                  <a:schemeClr val="bg1">
                    <a:lumMod val="75000"/>
                  </a:schemeClr>
                </a:solidFill>
              </a:rPr>
              <a:t>INTRODUCTIFS</a:t>
            </a:r>
          </a:p>
          <a:p>
            <a:endParaRPr lang="fr-FR" dirty="0" smtClean="0">
              <a:solidFill>
                <a:schemeClr val="tx1">
                  <a:lumMod val="75000"/>
                  <a:lumOff val="25000"/>
                </a:schemeClr>
              </a:solidFill>
            </a:endParaRPr>
          </a:p>
          <a:p>
            <a:r>
              <a:rPr lang="fr-FR" dirty="0">
                <a:solidFill>
                  <a:schemeClr val="bg1">
                    <a:lumMod val="75000"/>
                  </a:schemeClr>
                </a:solidFill>
              </a:rPr>
              <a:t>PREMIERE PARTIE – DONNEES </a:t>
            </a:r>
            <a:r>
              <a:rPr lang="fr-FR" dirty="0" smtClean="0">
                <a:solidFill>
                  <a:schemeClr val="bg1">
                    <a:lumMod val="75000"/>
                  </a:schemeClr>
                </a:solidFill>
              </a:rPr>
              <a:t>LIMINAIRES</a:t>
            </a:r>
          </a:p>
          <a:p>
            <a:endParaRPr lang="fr-FR" dirty="0" smtClean="0">
              <a:solidFill>
                <a:schemeClr val="bg1">
                  <a:lumMod val="75000"/>
                </a:schemeClr>
              </a:solidFill>
            </a:endParaRPr>
          </a:p>
          <a:p>
            <a:r>
              <a:rPr lang="fr-FR" dirty="0">
                <a:solidFill>
                  <a:schemeClr val="bg1">
                    <a:lumMod val="75000"/>
                  </a:schemeClr>
                </a:solidFill>
              </a:rPr>
              <a:t>DEUXIEME PARTIE – LA PERIODE </a:t>
            </a:r>
            <a:r>
              <a:rPr lang="fr-FR" dirty="0" smtClean="0">
                <a:solidFill>
                  <a:schemeClr val="bg1">
                    <a:lumMod val="75000"/>
                  </a:schemeClr>
                </a:solidFill>
              </a:rPr>
              <a:t>ECOLE</a:t>
            </a:r>
          </a:p>
          <a:p>
            <a:endParaRPr lang="fr-FR" sz="800" dirty="0" smtClean="0">
              <a:solidFill>
                <a:schemeClr val="bg1">
                  <a:lumMod val="75000"/>
                </a:schemeClr>
              </a:solidFill>
            </a:endParaRPr>
          </a:p>
          <a:p>
            <a:pPr marL="800100" lvl="1" indent="-342900">
              <a:buAutoNum type="alphaUcPeriod"/>
            </a:pPr>
            <a:r>
              <a:rPr lang="fr-FR" sz="1400" dirty="0">
                <a:solidFill>
                  <a:schemeClr val="bg1">
                    <a:lumMod val="75000"/>
                  </a:schemeClr>
                </a:solidFill>
              </a:rPr>
              <a:t>SUR LES ENSEIGNEMENTS, DE MANIERE GENERALE</a:t>
            </a:r>
          </a:p>
          <a:p>
            <a:pPr marL="800100" lvl="1" indent="-342900">
              <a:buAutoNum type="alphaUcPeriod"/>
            </a:pPr>
            <a:r>
              <a:rPr lang="fr-FR" sz="1400" dirty="0">
                <a:solidFill>
                  <a:schemeClr val="bg1">
                    <a:lumMod val="75000"/>
                  </a:schemeClr>
                </a:solidFill>
              </a:rPr>
              <a:t>SUR LES ENSEIGNEMENTS, DE MANIERE SPECIFIQUE</a:t>
            </a:r>
          </a:p>
          <a:p>
            <a:pPr marL="800100" lvl="1" indent="-342900">
              <a:buAutoNum type="alphaUcPeriod"/>
            </a:pPr>
            <a:r>
              <a:rPr lang="fr-FR" sz="1400" dirty="0">
                <a:solidFill>
                  <a:schemeClr val="bg1">
                    <a:lumMod val="75000"/>
                  </a:schemeClr>
                </a:solidFill>
              </a:rPr>
              <a:t>SUR LE STAGE EFFECTUE PENDANT LA PERIODE ECOLE </a:t>
            </a:r>
          </a:p>
          <a:p>
            <a:pPr marL="800100" lvl="1" indent="-342900">
              <a:buAutoNum type="alphaUcPeriod"/>
            </a:pPr>
            <a:r>
              <a:rPr lang="fr-FR" sz="1400" dirty="0">
                <a:solidFill>
                  <a:schemeClr val="bg1">
                    <a:lumMod val="75000"/>
                  </a:schemeClr>
                </a:solidFill>
              </a:rPr>
              <a:t>SUR L’ENSEMBLE DE LA PERIODE </a:t>
            </a:r>
            <a:r>
              <a:rPr lang="fr-FR" sz="1400" dirty="0" smtClean="0">
                <a:solidFill>
                  <a:schemeClr val="bg1">
                    <a:lumMod val="75000"/>
                  </a:schemeClr>
                </a:solidFill>
              </a:rPr>
              <a:t>ECOLE</a:t>
            </a:r>
          </a:p>
          <a:p>
            <a:pPr marL="342900" indent="-342900">
              <a:buAutoNum type="alphaUcPeriod"/>
            </a:pPr>
            <a:endParaRPr lang="fr-FR" dirty="0" smtClean="0">
              <a:solidFill>
                <a:schemeClr val="bg1">
                  <a:lumMod val="75000"/>
                </a:schemeClr>
              </a:solidFill>
            </a:endParaRPr>
          </a:p>
          <a:p>
            <a:r>
              <a:rPr lang="fr-FR" dirty="0">
                <a:solidFill>
                  <a:schemeClr val="bg1">
                    <a:lumMod val="75000"/>
                  </a:schemeClr>
                </a:solidFill>
              </a:rPr>
              <a:t>TROISIEME PARTIE – LE PROJET PEDAGOGIQUE </a:t>
            </a:r>
            <a:r>
              <a:rPr lang="fr-FR" dirty="0" smtClean="0">
                <a:solidFill>
                  <a:schemeClr val="bg1">
                    <a:lumMod val="75000"/>
                  </a:schemeClr>
                </a:solidFill>
              </a:rPr>
              <a:t>INDIVIDUEL</a:t>
            </a:r>
          </a:p>
          <a:p>
            <a:endParaRPr lang="fr-FR" dirty="0" smtClean="0">
              <a:solidFill>
                <a:schemeClr val="bg1">
                  <a:lumMod val="75000"/>
                </a:schemeClr>
              </a:solidFill>
            </a:endParaRPr>
          </a:p>
          <a:p>
            <a:r>
              <a:rPr lang="fr-FR" dirty="0">
                <a:solidFill>
                  <a:schemeClr val="bg1">
                    <a:lumMod val="75000"/>
                  </a:schemeClr>
                </a:solidFill>
              </a:rPr>
              <a:t>QUATRIEME PARTIE – LE STAGE DE 6 MOIS EN CABINET </a:t>
            </a:r>
            <a:r>
              <a:rPr lang="fr-FR" dirty="0" smtClean="0">
                <a:solidFill>
                  <a:schemeClr val="bg1">
                    <a:lumMod val="75000"/>
                  </a:schemeClr>
                </a:solidFill>
              </a:rPr>
              <a:t>D’AVOCAT</a:t>
            </a:r>
          </a:p>
          <a:p>
            <a:endParaRPr lang="fr-FR" dirty="0" smtClean="0">
              <a:solidFill>
                <a:schemeClr val="bg1">
                  <a:lumMod val="75000"/>
                </a:schemeClr>
              </a:solidFill>
            </a:endParaRPr>
          </a:p>
          <a:p>
            <a:r>
              <a:rPr lang="fr-FR" dirty="0">
                <a:solidFill>
                  <a:schemeClr val="tx1">
                    <a:lumMod val="75000"/>
                    <a:lumOff val="25000"/>
                  </a:schemeClr>
                </a:solidFill>
              </a:rPr>
              <a:t>CINQUIEME PARTIE – OBSERVATIONS </a:t>
            </a:r>
            <a:r>
              <a:rPr lang="fr-FR" dirty="0" smtClean="0">
                <a:solidFill>
                  <a:schemeClr val="tx1">
                    <a:lumMod val="75000"/>
                    <a:lumOff val="25000"/>
                  </a:schemeClr>
                </a:solidFill>
              </a:rPr>
              <a:t>GENERALES</a:t>
            </a:r>
          </a:p>
          <a:p>
            <a:endParaRPr lang="fr-FR" dirty="0" smtClean="0">
              <a:solidFill>
                <a:schemeClr val="bg1">
                  <a:lumMod val="75000"/>
                </a:schemeClr>
              </a:solidFill>
            </a:endParaRPr>
          </a:p>
          <a:p>
            <a:r>
              <a:rPr lang="fr-FR" dirty="0">
                <a:solidFill>
                  <a:schemeClr val="bg1">
                    <a:lumMod val="75000"/>
                  </a:schemeClr>
                </a:solidFill>
              </a:rPr>
              <a:t>CONCLUSION ET PROPOSITIONS</a:t>
            </a: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pPr marL="342900" indent="-342900">
              <a:buAutoNum type="alphaUcPeriod"/>
            </a:pPr>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p:txBody>
      </p:sp>
      <p:sp>
        <p:nvSpPr>
          <p:cNvPr id="3" name="ZoneTexte 2"/>
          <p:cNvSpPr txBox="1"/>
          <p:nvPr/>
        </p:nvSpPr>
        <p:spPr>
          <a:xfrm>
            <a:off x="7047202" y="334953"/>
            <a:ext cx="2076209" cy="461665"/>
          </a:xfrm>
          <a:prstGeom prst="rect">
            <a:avLst/>
          </a:prstGeom>
          <a:noFill/>
        </p:spPr>
        <p:txBody>
          <a:bodyPr wrap="none" rtlCol="0">
            <a:spAutoFit/>
          </a:bodyPr>
          <a:lstStyle/>
          <a:p>
            <a:pPr algn="r"/>
            <a:r>
              <a:rPr lang="fr-FR" sz="2400" dirty="0" smtClean="0">
                <a:solidFill>
                  <a:schemeClr val="accent6">
                    <a:lumMod val="75000"/>
                  </a:schemeClr>
                </a:solidFill>
                <a:latin typeface="Century Gothic" pitchFamily="34" charset="0"/>
              </a:rPr>
              <a:t>Le </a:t>
            </a:r>
            <a:r>
              <a:rPr lang="fr-FR" sz="2400" dirty="0" smtClean="0">
                <a:solidFill>
                  <a:schemeClr val="tx1">
                    <a:lumMod val="75000"/>
                    <a:lumOff val="25000"/>
                  </a:schemeClr>
                </a:solidFill>
                <a:latin typeface="Century Gothic" pitchFamily="34" charset="0"/>
              </a:rPr>
              <a:t>sommaire</a:t>
            </a:r>
            <a:endParaRPr lang="fr-FR" sz="240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xmlns="" val="12287234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48</a:t>
            </a:r>
            <a:endParaRPr lang="fr-FR" sz="1400" b="1" dirty="0">
              <a:latin typeface="Arial" pitchFamily="34" charset="0"/>
              <a:cs typeface="Arial" pitchFamily="34" charset="0"/>
            </a:endParaRPr>
          </a:p>
        </p:txBody>
      </p:sp>
      <p:sp>
        <p:nvSpPr>
          <p:cNvPr id="3" name="Rectangle 2"/>
          <p:cNvSpPr/>
          <p:nvPr/>
        </p:nvSpPr>
        <p:spPr>
          <a:xfrm>
            <a:off x="707572" y="1807045"/>
            <a:ext cx="3717672" cy="369332"/>
          </a:xfrm>
          <a:prstGeom prst="rect">
            <a:avLst/>
          </a:prstGeom>
        </p:spPr>
        <p:txBody>
          <a:bodyPr wrap="square">
            <a:spAutoFit/>
          </a:bodyPr>
          <a:lstStyle/>
          <a:p>
            <a:r>
              <a:rPr lang="fr-FR" dirty="0" smtClean="0">
                <a:solidFill>
                  <a:schemeClr val="tx1">
                    <a:lumMod val="75000"/>
                    <a:lumOff val="25000"/>
                  </a:schemeClr>
                </a:solidFill>
                <a:cs typeface="Arial" pitchFamily="34" charset="0"/>
              </a:rPr>
              <a:t>Qu’avez-vous pensé de la formation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3106203045"/>
              </p:ext>
            </p:extLst>
          </p:nvPr>
        </p:nvGraphicFramePr>
        <p:xfrm>
          <a:off x="125760" y="2678455"/>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Cinquième </a:t>
            </a:r>
            <a:r>
              <a:rPr lang="fr-FR" sz="2400" dirty="0" smtClean="0">
                <a:solidFill>
                  <a:schemeClr val="tx1">
                    <a:lumMod val="75000"/>
                    <a:lumOff val="25000"/>
                  </a:schemeClr>
                </a:solidFill>
                <a:latin typeface="Century Gothic" pitchFamily="34" charset="0"/>
              </a:rPr>
              <a:t>partie</a:t>
            </a:r>
          </a:p>
        </p:txBody>
      </p:sp>
      <p:sp>
        <p:nvSpPr>
          <p:cNvPr id="6" name="Rectangle 5"/>
          <p:cNvSpPr/>
          <p:nvPr/>
        </p:nvSpPr>
        <p:spPr>
          <a:xfrm>
            <a:off x="6887329" y="614905"/>
            <a:ext cx="2190664" cy="307777"/>
          </a:xfrm>
          <a:prstGeom prst="rect">
            <a:avLst/>
          </a:prstGeom>
        </p:spPr>
        <p:txBody>
          <a:bodyPr wrap="none">
            <a:spAutoFit/>
          </a:bodyPr>
          <a:lstStyle/>
          <a:p>
            <a:pPr algn="r"/>
            <a:r>
              <a:rPr lang="fr-FR" sz="1400" dirty="0" smtClean="0">
                <a:solidFill>
                  <a:schemeClr val="tx1">
                    <a:lumMod val="65000"/>
                    <a:lumOff val="35000"/>
                  </a:schemeClr>
                </a:solidFill>
              </a:rPr>
              <a:t>OBSERVATIONS GENERALES</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xmlns="" val="11429545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49</a:t>
            </a:r>
            <a:endParaRPr lang="fr-FR" sz="1400" b="1" dirty="0">
              <a:latin typeface="Arial" pitchFamily="34" charset="0"/>
              <a:cs typeface="Arial" pitchFamily="34" charset="0"/>
            </a:endParaRPr>
          </a:p>
        </p:txBody>
      </p:sp>
      <p:sp>
        <p:nvSpPr>
          <p:cNvPr id="3" name="Rectangle 2"/>
          <p:cNvSpPr/>
          <p:nvPr/>
        </p:nvSpPr>
        <p:spPr>
          <a:xfrm>
            <a:off x="707572" y="1660288"/>
            <a:ext cx="3717672"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Que pensez-vous de la durée de la formation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1162410563"/>
              </p:ext>
            </p:extLst>
          </p:nvPr>
        </p:nvGraphicFramePr>
        <p:xfrm>
          <a:off x="125760" y="2712322"/>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887329" y="614905"/>
            <a:ext cx="2190664" cy="307777"/>
          </a:xfrm>
          <a:prstGeom prst="rect">
            <a:avLst/>
          </a:prstGeom>
        </p:spPr>
        <p:txBody>
          <a:bodyPr wrap="none">
            <a:spAutoFit/>
          </a:bodyPr>
          <a:lstStyle/>
          <a:p>
            <a:pPr algn="r"/>
            <a:r>
              <a:rPr lang="fr-FR" sz="1400" dirty="0" smtClean="0">
                <a:solidFill>
                  <a:schemeClr val="tx1">
                    <a:lumMod val="65000"/>
                    <a:lumOff val="35000"/>
                  </a:schemeClr>
                </a:solidFill>
              </a:rPr>
              <a:t>OBSERVATIONS GENERALES</a:t>
            </a:r>
            <a:endParaRPr lang="fr-FR" sz="1400" dirty="0">
              <a:solidFill>
                <a:schemeClr val="tx1">
                  <a:lumMod val="65000"/>
                  <a:lumOff val="35000"/>
                </a:schemeClr>
              </a:solidFill>
            </a:endParaRPr>
          </a:p>
        </p:txBody>
      </p:sp>
      <p:sp>
        <p:nvSpPr>
          <p:cNvPr id="6" name="ZoneTexte 5"/>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Cinquième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1925632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50</a:t>
            </a:r>
            <a:endParaRPr lang="fr-FR" sz="1400" b="1" dirty="0">
              <a:latin typeface="Arial" pitchFamily="34" charset="0"/>
              <a:cs typeface="Arial" pitchFamily="34" charset="0"/>
            </a:endParaRPr>
          </a:p>
        </p:txBody>
      </p:sp>
      <p:sp>
        <p:nvSpPr>
          <p:cNvPr id="3" name="Rectangle 2"/>
          <p:cNvSpPr/>
          <p:nvPr/>
        </p:nvSpPr>
        <p:spPr>
          <a:xfrm>
            <a:off x="707572" y="1378063"/>
            <a:ext cx="3717672" cy="1200329"/>
          </a:xfrm>
          <a:prstGeom prst="rect">
            <a:avLst/>
          </a:prstGeom>
        </p:spPr>
        <p:txBody>
          <a:bodyPr wrap="square">
            <a:spAutoFit/>
          </a:bodyPr>
          <a:lstStyle/>
          <a:p>
            <a:r>
              <a:rPr lang="fr-FR" dirty="0" smtClean="0">
                <a:solidFill>
                  <a:schemeClr val="tx1">
                    <a:lumMod val="75000"/>
                    <a:lumOff val="25000"/>
                  </a:schemeClr>
                </a:solidFill>
                <a:cs typeface="Arial" pitchFamily="34" charset="0"/>
              </a:rPr>
              <a:t>Pensez-vous que la formation vous a apporté les clés nécessaires et suffisantes pour commencer à exercer votre profession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3248998445"/>
              </p:ext>
            </p:extLst>
          </p:nvPr>
        </p:nvGraphicFramePr>
        <p:xfrm>
          <a:off x="125760" y="2892944"/>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887329" y="614905"/>
            <a:ext cx="2190664" cy="307777"/>
          </a:xfrm>
          <a:prstGeom prst="rect">
            <a:avLst/>
          </a:prstGeom>
        </p:spPr>
        <p:txBody>
          <a:bodyPr wrap="none">
            <a:spAutoFit/>
          </a:bodyPr>
          <a:lstStyle/>
          <a:p>
            <a:pPr algn="r"/>
            <a:r>
              <a:rPr lang="fr-FR" sz="1400" dirty="0" smtClean="0">
                <a:solidFill>
                  <a:schemeClr val="tx1">
                    <a:lumMod val="65000"/>
                    <a:lumOff val="35000"/>
                  </a:schemeClr>
                </a:solidFill>
              </a:rPr>
              <a:t>OBSERVATIONS GENERALES</a:t>
            </a:r>
            <a:endParaRPr lang="fr-FR" sz="1400" dirty="0">
              <a:solidFill>
                <a:schemeClr val="tx1">
                  <a:lumMod val="65000"/>
                  <a:lumOff val="35000"/>
                </a:schemeClr>
              </a:solidFill>
            </a:endParaRPr>
          </a:p>
        </p:txBody>
      </p:sp>
      <p:sp>
        <p:nvSpPr>
          <p:cNvPr id="6" name="ZoneTexte 5"/>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Cinquième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19702741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51</a:t>
            </a:r>
            <a:endParaRPr lang="fr-FR" sz="1400" b="1" dirty="0">
              <a:latin typeface="Arial" pitchFamily="34" charset="0"/>
              <a:cs typeface="Arial" pitchFamily="34" charset="0"/>
            </a:endParaRPr>
          </a:p>
        </p:txBody>
      </p:sp>
      <p:sp>
        <p:nvSpPr>
          <p:cNvPr id="3" name="Rectangle 2"/>
          <p:cNvSpPr/>
          <p:nvPr/>
        </p:nvSpPr>
        <p:spPr>
          <a:xfrm>
            <a:off x="707572" y="1524820"/>
            <a:ext cx="3717672" cy="923330"/>
          </a:xfrm>
          <a:prstGeom prst="rect">
            <a:avLst/>
          </a:prstGeom>
        </p:spPr>
        <p:txBody>
          <a:bodyPr wrap="square">
            <a:spAutoFit/>
          </a:bodyPr>
          <a:lstStyle/>
          <a:p>
            <a:r>
              <a:rPr lang="fr-FR" dirty="0" smtClean="0">
                <a:solidFill>
                  <a:schemeClr val="tx1">
                    <a:lumMod val="75000"/>
                    <a:lumOff val="25000"/>
                  </a:schemeClr>
                </a:solidFill>
                <a:cs typeface="Arial" pitchFamily="34" charset="0"/>
              </a:rPr>
              <a:t>Auriez-vous préféré que la formation soit uniquement constituée d’un stage de longue durée en cabinet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2363991352"/>
              </p:ext>
            </p:extLst>
          </p:nvPr>
        </p:nvGraphicFramePr>
        <p:xfrm>
          <a:off x="125760" y="2892944"/>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887329" y="614905"/>
            <a:ext cx="2190664" cy="307777"/>
          </a:xfrm>
          <a:prstGeom prst="rect">
            <a:avLst/>
          </a:prstGeom>
        </p:spPr>
        <p:txBody>
          <a:bodyPr wrap="none">
            <a:spAutoFit/>
          </a:bodyPr>
          <a:lstStyle/>
          <a:p>
            <a:pPr algn="r"/>
            <a:r>
              <a:rPr lang="fr-FR" sz="1400" dirty="0" smtClean="0">
                <a:solidFill>
                  <a:schemeClr val="tx1">
                    <a:lumMod val="65000"/>
                    <a:lumOff val="35000"/>
                  </a:schemeClr>
                </a:solidFill>
              </a:rPr>
              <a:t>OBSERVATIONS GENERALES</a:t>
            </a:r>
            <a:endParaRPr lang="fr-FR" sz="1400" dirty="0">
              <a:solidFill>
                <a:schemeClr val="tx1">
                  <a:lumMod val="65000"/>
                  <a:lumOff val="35000"/>
                </a:schemeClr>
              </a:solidFill>
            </a:endParaRPr>
          </a:p>
        </p:txBody>
      </p:sp>
      <p:sp>
        <p:nvSpPr>
          <p:cNvPr id="6" name="ZoneTexte 5"/>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Cinquième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30440206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52</a:t>
            </a:r>
            <a:endParaRPr lang="fr-FR" sz="1400" b="1" dirty="0">
              <a:latin typeface="Arial" pitchFamily="34" charset="0"/>
              <a:cs typeface="Arial" pitchFamily="34" charset="0"/>
            </a:endParaRPr>
          </a:p>
        </p:txBody>
      </p:sp>
      <p:sp>
        <p:nvSpPr>
          <p:cNvPr id="3" name="Rectangle 2"/>
          <p:cNvSpPr/>
          <p:nvPr/>
        </p:nvSpPr>
        <p:spPr>
          <a:xfrm>
            <a:off x="707572" y="1660288"/>
            <a:ext cx="3717672"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Vous sentez-vous bien préparé au CAPA ?</a:t>
            </a:r>
            <a:endParaRPr lang="fr-FR" cap="all" dirty="0">
              <a:solidFill>
                <a:schemeClr val="bg1">
                  <a:lumMod val="75000"/>
                </a:schemeClr>
              </a:solidFill>
              <a:cs typeface="Arial" pitchFamily="34" charset="0"/>
            </a:endParaRPr>
          </a:p>
        </p:txBody>
      </p:sp>
      <p:graphicFrame>
        <p:nvGraphicFramePr>
          <p:cNvPr id="4" name="Graphique 3"/>
          <p:cNvGraphicFramePr/>
          <p:nvPr>
            <p:extLst>
              <p:ext uri="{D42A27DB-BD31-4B8C-83A1-F6EECF244321}">
                <p14:modId xmlns:p14="http://schemas.microsoft.com/office/powerpoint/2010/main" xmlns="" val="1534951979"/>
              </p:ext>
            </p:extLst>
          </p:nvPr>
        </p:nvGraphicFramePr>
        <p:xfrm>
          <a:off x="125760" y="2780055"/>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887329" y="614905"/>
            <a:ext cx="2190664" cy="307777"/>
          </a:xfrm>
          <a:prstGeom prst="rect">
            <a:avLst/>
          </a:prstGeom>
        </p:spPr>
        <p:txBody>
          <a:bodyPr wrap="none">
            <a:spAutoFit/>
          </a:bodyPr>
          <a:lstStyle/>
          <a:p>
            <a:pPr algn="r"/>
            <a:r>
              <a:rPr lang="fr-FR" sz="1400" dirty="0" smtClean="0">
                <a:solidFill>
                  <a:schemeClr val="tx1">
                    <a:lumMod val="65000"/>
                    <a:lumOff val="35000"/>
                  </a:schemeClr>
                </a:solidFill>
              </a:rPr>
              <a:t>OBSERVATIONS GENERALES</a:t>
            </a:r>
            <a:endParaRPr lang="fr-FR" sz="1400" dirty="0">
              <a:solidFill>
                <a:schemeClr val="tx1">
                  <a:lumMod val="65000"/>
                  <a:lumOff val="35000"/>
                </a:schemeClr>
              </a:solidFill>
            </a:endParaRPr>
          </a:p>
        </p:txBody>
      </p:sp>
      <p:sp>
        <p:nvSpPr>
          <p:cNvPr id="6" name="ZoneTexte 5"/>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Cinquième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446029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smtClean="0">
                <a:latin typeface="Arial" pitchFamily="34" charset="0"/>
                <a:cs typeface="Arial" pitchFamily="34" charset="0"/>
              </a:rPr>
              <a:t>53</a:t>
            </a:r>
            <a:endParaRPr lang="fr-FR" sz="1400" b="1" dirty="0">
              <a:latin typeface="Arial" pitchFamily="34" charset="0"/>
              <a:cs typeface="Arial" pitchFamily="34" charset="0"/>
            </a:endParaRPr>
          </a:p>
        </p:txBody>
      </p:sp>
      <p:sp>
        <p:nvSpPr>
          <p:cNvPr id="3" name="Rectangle 2"/>
          <p:cNvSpPr/>
          <p:nvPr/>
        </p:nvSpPr>
        <p:spPr>
          <a:xfrm>
            <a:off x="707571" y="1795756"/>
            <a:ext cx="6528607" cy="369332"/>
          </a:xfrm>
          <a:prstGeom prst="rect">
            <a:avLst/>
          </a:prstGeom>
        </p:spPr>
        <p:txBody>
          <a:bodyPr wrap="square">
            <a:spAutoFit/>
          </a:bodyPr>
          <a:lstStyle/>
          <a:p>
            <a:r>
              <a:rPr lang="fr-FR" dirty="0" smtClean="0">
                <a:solidFill>
                  <a:schemeClr val="tx1">
                    <a:lumMod val="75000"/>
                    <a:lumOff val="25000"/>
                  </a:schemeClr>
                </a:solidFill>
                <a:cs typeface="Arial" pitchFamily="34" charset="0"/>
              </a:rPr>
              <a:t>Observations </a:t>
            </a:r>
            <a:r>
              <a:rPr lang="fr-FR" sz="1200" dirty="0" smtClean="0">
                <a:solidFill>
                  <a:schemeClr val="bg1">
                    <a:lumMod val="50000"/>
                  </a:schemeClr>
                </a:solidFill>
                <a:cs typeface="Arial" pitchFamily="34" charset="0"/>
              </a:rPr>
              <a:t>(</a:t>
            </a:r>
            <a:r>
              <a:rPr lang="fr-FR" sz="1200" dirty="0" smtClean="0">
                <a:solidFill>
                  <a:schemeClr val="bg1">
                    <a:lumMod val="50000"/>
                  </a:schemeClr>
                </a:solidFill>
              </a:rPr>
              <a:t>question </a:t>
            </a:r>
            <a:r>
              <a:rPr lang="fr-FR" sz="1200" dirty="0">
                <a:solidFill>
                  <a:schemeClr val="bg1">
                    <a:lumMod val="50000"/>
                  </a:schemeClr>
                </a:solidFill>
              </a:rPr>
              <a:t>ouverte – synthèse des </a:t>
            </a:r>
            <a:r>
              <a:rPr lang="fr-FR" sz="1200" dirty="0" smtClean="0">
                <a:solidFill>
                  <a:schemeClr val="bg1">
                    <a:lumMod val="50000"/>
                  </a:schemeClr>
                </a:solidFill>
              </a:rPr>
              <a:t>réponses</a:t>
            </a:r>
            <a:r>
              <a:rPr lang="fr-FR" sz="1200" cap="all" dirty="0" smtClean="0">
                <a:solidFill>
                  <a:schemeClr val="bg1">
                    <a:lumMod val="50000"/>
                  </a:schemeClr>
                </a:solidFill>
                <a:cs typeface="Arial" pitchFamily="34" charset="0"/>
              </a:rPr>
              <a:t>)</a:t>
            </a:r>
            <a:endParaRPr lang="fr-FR" sz="1200" cap="all" dirty="0">
              <a:solidFill>
                <a:schemeClr val="bg1">
                  <a:lumMod val="50000"/>
                </a:schemeClr>
              </a:solidFill>
              <a:cs typeface="Arial" pitchFamily="34" charset="0"/>
            </a:endParaRPr>
          </a:p>
        </p:txBody>
      </p:sp>
      <p:sp>
        <p:nvSpPr>
          <p:cNvPr id="4" name="Rectangle 3"/>
          <p:cNvSpPr/>
          <p:nvPr/>
        </p:nvSpPr>
        <p:spPr>
          <a:xfrm>
            <a:off x="795528" y="2447681"/>
            <a:ext cx="7964424" cy="2585323"/>
          </a:xfrm>
          <a:prstGeom prst="rect">
            <a:avLst/>
          </a:prstGeom>
        </p:spPr>
        <p:txBody>
          <a:bodyPr wrap="square">
            <a:spAutoFit/>
          </a:bodyPr>
          <a:lstStyle/>
          <a:p>
            <a:pPr marL="171450" indent="-171450" algn="just">
              <a:buFont typeface="Arial" pitchFamily="34" charset="0"/>
              <a:buChar char="•"/>
            </a:pPr>
            <a:r>
              <a:rPr lang="fr-FR" sz="1400" dirty="0">
                <a:latin typeface="Calibri" pitchFamily="34" charset="0"/>
                <a:cs typeface="Calibri" pitchFamily="34" charset="0"/>
              </a:rPr>
              <a:t>Globalement </a:t>
            </a:r>
            <a:r>
              <a:rPr lang="fr-FR" sz="1400" dirty="0" smtClean="0">
                <a:latin typeface="Calibri" pitchFamily="34" charset="0"/>
                <a:cs typeface="Calibri" pitchFamily="34" charset="0"/>
              </a:rPr>
              <a:t>la formation est considérée comme trop longue et d’une insuffisante qualité (questions 48 </a:t>
            </a:r>
            <a:r>
              <a:rPr lang="fr-FR" sz="1400" dirty="0">
                <a:latin typeface="Calibri" pitchFamily="34" charset="0"/>
                <a:cs typeface="Calibri" pitchFamily="34" charset="0"/>
              </a:rPr>
              <a:t>et </a:t>
            </a:r>
            <a:r>
              <a:rPr lang="fr-FR" sz="1400" dirty="0" smtClean="0">
                <a:latin typeface="Calibri" pitchFamily="34" charset="0"/>
                <a:cs typeface="Calibri" pitchFamily="34" charset="0"/>
              </a:rPr>
              <a:t>49)</a:t>
            </a:r>
            <a:endParaRPr lang="fr-FR" sz="1400" dirty="0">
              <a:latin typeface="Calibri" pitchFamily="34" charset="0"/>
              <a:cs typeface="Calibri" pitchFamily="34" charset="0"/>
            </a:endParaRPr>
          </a:p>
          <a:p>
            <a:pPr algn="just"/>
            <a:endParaRPr lang="fr-FR" sz="1400" dirty="0">
              <a:latin typeface="Calibri" pitchFamily="34" charset="0"/>
              <a:cs typeface="Calibri" pitchFamily="34" charset="0"/>
            </a:endParaRPr>
          </a:p>
          <a:p>
            <a:pPr marL="171450" indent="-171450" algn="just">
              <a:buFont typeface="Arial" pitchFamily="34" charset="0"/>
              <a:buChar char="•"/>
            </a:pPr>
            <a:r>
              <a:rPr lang="fr-FR" sz="1400" dirty="0" smtClean="0">
                <a:latin typeface="Calibri" pitchFamily="34" charset="0"/>
                <a:cs typeface="Calibri" pitchFamily="34" charset="0"/>
              </a:rPr>
              <a:t>Les élèves-avocats se trouvent trop insuffisamment formés pour débuter dans la profession d’avocat  (questions 50 et 51)</a:t>
            </a:r>
            <a:endParaRPr lang="fr-FR" sz="1400" dirty="0">
              <a:latin typeface="Calibri" pitchFamily="34" charset="0"/>
              <a:cs typeface="Calibri" pitchFamily="34" charset="0"/>
            </a:endParaRPr>
          </a:p>
          <a:p>
            <a:pPr algn="just"/>
            <a:endParaRPr lang="fr-FR" sz="1400" dirty="0">
              <a:latin typeface="Calibri" pitchFamily="34" charset="0"/>
              <a:cs typeface="Calibri" pitchFamily="34" charset="0"/>
            </a:endParaRPr>
          </a:p>
          <a:p>
            <a:pPr marL="171450" indent="-171450" algn="just">
              <a:buFont typeface="Arial" pitchFamily="34" charset="0"/>
              <a:buChar char="•"/>
            </a:pPr>
            <a:r>
              <a:rPr lang="fr-FR" sz="1400" dirty="0" smtClean="0">
                <a:latin typeface="Calibri" pitchFamily="34" charset="0"/>
                <a:cs typeface="Calibri" pitchFamily="34" charset="0"/>
              </a:rPr>
              <a:t>Une piste de réponse à cette inquiétude serait non pas une formation exclusivement constituée d’un stage en cabinet mais vraisemblablement l’allongement de la durée du stage final en cabinet avec la possibilité de se voir confier plus de responsabilités professionnelles (question 52).</a:t>
            </a:r>
          </a:p>
          <a:p>
            <a:pPr marL="171450" indent="-171450" algn="just">
              <a:buFont typeface="Arial" pitchFamily="34" charset="0"/>
              <a:buChar char="•"/>
            </a:pPr>
            <a:endParaRPr lang="fr-FR" sz="1200" dirty="0">
              <a:latin typeface="Century Gothic" pitchFamily="34" charset="0"/>
            </a:endParaRPr>
          </a:p>
          <a:p>
            <a:pPr marL="171450" indent="-171450" algn="just">
              <a:buFont typeface="Arial" pitchFamily="34" charset="0"/>
              <a:buChar char="•"/>
            </a:pPr>
            <a:endParaRPr lang="fr-FR" sz="1200" dirty="0" smtClean="0">
              <a:latin typeface="Century Gothic" pitchFamily="34" charset="0"/>
            </a:endParaRPr>
          </a:p>
          <a:p>
            <a:pPr marL="171450" indent="-171450" algn="just">
              <a:buFont typeface="Arial" pitchFamily="34" charset="0"/>
              <a:buChar char="•"/>
            </a:pPr>
            <a:endParaRPr lang="fr-FR" sz="1200" dirty="0">
              <a:latin typeface="Century Gothic" pitchFamily="34" charset="0"/>
            </a:endParaRPr>
          </a:p>
        </p:txBody>
      </p:sp>
      <p:sp>
        <p:nvSpPr>
          <p:cNvPr id="5" name="Rectangle 4"/>
          <p:cNvSpPr/>
          <p:nvPr/>
        </p:nvSpPr>
        <p:spPr>
          <a:xfrm>
            <a:off x="6887329" y="614905"/>
            <a:ext cx="2190664" cy="307777"/>
          </a:xfrm>
          <a:prstGeom prst="rect">
            <a:avLst/>
          </a:prstGeom>
        </p:spPr>
        <p:txBody>
          <a:bodyPr wrap="none">
            <a:spAutoFit/>
          </a:bodyPr>
          <a:lstStyle/>
          <a:p>
            <a:pPr algn="r"/>
            <a:r>
              <a:rPr lang="fr-FR" sz="1400" dirty="0" smtClean="0">
                <a:solidFill>
                  <a:schemeClr val="tx1">
                    <a:lumMod val="65000"/>
                    <a:lumOff val="35000"/>
                  </a:schemeClr>
                </a:solidFill>
              </a:rPr>
              <a:t>OBSERVATIONS GENERALES</a:t>
            </a:r>
            <a:endParaRPr lang="fr-FR" sz="1400" dirty="0">
              <a:solidFill>
                <a:schemeClr val="tx1">
                  <a:lumMod val="65000"/>
                  <a:lumOff val="35000"/>
                </a:schemeClr>
              </a:solidFill>
            </a:endParaRPr>
          </a:p>
        </p:txBody>
      </p:sp>
      <p:sp>
        <p:nvSpPr>
          <p:cNvPr id="6" name="ZoneTexte 5"/>
          <p:cNvSpPr txBox="1"/>
          <p:nvPr/>
        </p:nvSpPr>
        <p:spPr>
          <a:xfrm>
            <a:off x="1817914" y="222381"/>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Cinquième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30685323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75538" y="1295008"/>
            <a:ext cx="7743662" cy="6740307"/>
          </a:xfrm>
          <a:prstGeom prst="rect">
            <a:avLst/>
          </a:prstGeom>
          <a:noFill/>
        </p:spPr>
        <p:txBody>
          <a:bodyPr wrap="square" rtlCol="0">
            <a:spAutoFit/>
          </a:bodyPr>
          <a:lstStyle/>
          <a:p>
            <a:r>
              <a:rPr lang="fr-FR" dirty="0">
                <a:solidFill>
                  <a:schemeClr val="bg1">
                    <a:lumMod val="75000"/>
                  </a:schemeClr>
                </a:solidFill>
              </a:rPr>
              <a:t>PROPOS </a:t>
            </a:r>
            <a:r>
              <a:rPr lang="fr-FR" dirty="0" smtClean="0">
                <a:solidFill>
                  <a:schemeClr val="bg1">
                    <a:lumMod val="75000"/>
                  </a:schemeClr>
                </a:solidFill>
              </a:rPr>
              <a:t>INTRODUCTIFS</a:t>
            </a:r>
          </a:p>
          <a:p>
            <a:endParaRPr lang="fr-FR" dirty="0" smtClean="0">
              <a:solidFill>
                <a:schemeClr val="tx1">
                  <a:lumMod val="75000"/>
                  <a:lumOff val="25000"/>
                </a:schemeClr>
              </a:solidFill>
            </a:endParaRPr>
          </a:p>
          <a:p>
            <a:r>
              <a:rPr lang="fr-FR" dirty="0">
                <a:solidFill>
                  <a:schemeClr val="bg1">
                    <a:lumMod val="75000"/>
                  </a:schemeClr>
                </a:solidFill>
              </a:rPr>
              <a:t>PREMIERE PARTIE – DONNEES </a:t>
            </a:r>
            <a:r>
              <a:rPr lang="fr-FR" dirty="0" smtClean="0">
                <a:solidFill>
                  <a:schemeClr val="bg1">
                    <a:lumMod val="75000"/>
                  </a:schemeClr>
                </a:solidFill>
              </a:rPr>
              <a:t>LIMINAIRES</a:t>
            </a:r>
          </a:p>
          <a:p>
            <a:endParaRPr lang="fr-FR" dirty="0" smtClean="0">
              <a:solidFill>
                <a:schemeClr val="bg1">
                  <a:lumMod val="75000"/>
                </a:schemeClr>
              </a:solidFill>
            </a:endParaRPr>
          </a:p>
          <a:p>
            <a:r>
              <a:rPr lang="fr-FR" dirty="0">
                <a:solidFill>
                  <a:schemeClr val="bg1">
                    <a:lumMod val="75000"/>
                  </a:schemeClr>
                </a:solidFill>
              </a:rPr>
              <a:t>DEUXIEME PARTIE – LA PERIODE </a:t>
            </a:r>
            <a:r>
              <a:rPr lang="fr-FR" dirty="0" smtClean="0">
                <a:solidFill>
                  <a:schemeClr val="bg1">
                    <a:lumMod val="75000"/>
                  </a:schemeClr>
                </a:solidFill>
              </a:rPr>
              <a:t>ECOLE</a:t>
            </a:r>
          </a:p>
          <a:p>
            <a:endParaRPr lang="fr-FR" sz="800" dirty="0" smtClean="0">
              <a:solidFill>
                <a:schemeClr val="bg1">
                  <a:lumMod val="75000"/>
                </a:schemeClr>
              </a:solidFill>
            </a:endParaRPr>
          </a:p>
          <a:p>
            <a:pPr marL="800100" lvl="1" indent="-342900">
              <a:buAutoNum type="alphaUcPeriod"/>
            </a:pPr>
            <a:r>
              <a:rPr lang="fr-FR" sz="1400" dirty="0">
                <a:solidFill>
                  <a:schemeClr val="bg1">
                    <a:lumMod val="75000"/>
                  </a:schemeClr>
                </a:solidFill>
              </a:rPr>
              <a:t>SUR LES ENSEIGNEMENTS, DE MANIERE GENERALE</a:t>
            </a:r>
          </a:p>
          <a:p>
            <a:pPr marL="800100" lvl="1" indent="-342900">
              <a:buAutoNum type="alphaUcPeriod"/>
            </a:pPr>
            <a:r>
              <a:rPr lang="fr-FR" sz="1400" dirty="0">
                <a:solidFill>
                  <a:schemeClr val="bg1">
                    <a:lumMod val="75000"/>
                  </a:schemeClr>
                </a:solidFill>
              </a:rPr>
              <a:t>SUR LES ENSEIGNEMENTS, DE MANIERE SPECIFIQUE</a:t>
            </a:r>
          </a:p>
          <a:p>
            <a:pPr marL="800100" lvl="1" indent="-342900">
              <a:buAutoNum type="alphaUcPeriod"/>
            </a:pPr>
            <a:r>
              <a:rPr lang="fr-FR" sz="1400" dirty="0">
                <a:solidFill>
                  <a:schemeClr val="bg1">
                    <a:lumMod val="75000"/>
                  </a:schemeClr>
                </a:solidFill>
              </a:rPr>
              <a:t>SUR LE STAGE EFFECTUE PENDANT LA PERIODE ECOLE </a:t>
            </a:r>
          </a:p>
          <a:p>
            <a:pPr marL="800100" lvl="1" indent="-342900">
              <a:buAutoNum type="alphaUcPeriod"/>
            </a:pPr>
            <a:r>
              <a:rPr lang="fr-FR" sz="1400" dirty="0">
                <a:solidFill>
                  <a:schemeClr val="bg1">
                    <a:lumMod val="75000"/>
                  </a:schemeClr>
                </a:solidFill>
              </a:rPr>
              <a:t>SUR L’ENSEMBLE DE LA PERIODE </a:t>
            </a:r>
            <a:r>
              <a:rPr lang="fr-FR" sz="1400" dirty="0" smtClean="0">
                <a:solidFill>
                  <a:schemeClr val="bg1">
                    <a:lumMod val="75000"/>
                  </a:schemeClr>
                </a:solidFill>
              </a:rPr>
              <a:t>ECOLE</a:t>
            </a:r>
          </a:p>
          <a:p>
            <a:pPr marL="342900" indent="-342900">
              <a:buAutoNum type="alphaUcPeriod"/>
            </a:pPr>
            <a:endParaRPr lang="fr-FR" dirty="0" smtClean="0">
              <a:solidFill>
                <a:schemeClr val="bg1">
                  <a:lumMod val="75000"/>
                </a:schemeClr>
              </a:solidFill>
            </a:endParaRPr>
          </a:p>
          <a:p>
            <a:r>
              <a:rPr lang="fr-FR" dirty="0">
                <a:solidFill>
                  <a:schemeClr val="bg1">
                    <a:lumMod val="75000"/>
                  </a:schemeClr>
                </a:solidFill>
              </a:rPr>
              <a:t>TROISIEME PARTIE – LE PROJET PEDAGOGIQUE </a:t>
            </a:r>
            <a:r>
              <a:rPr lang="fr-FR" dirty="0" smtClean="0">
                <a:solidFill>
                  <a:schemeClr val="bg1">
                    <a:lumMod val="75000"/>
                  </a:schemeClr>
                </a:solidFill>
              </a:rPr>
              <a:t>INDIVIDUEL</a:t>
            </a:r>
          </a:p>
          <a:p>
            <a:endParaRPr lang="fr-FR" dirty="0" smtClean="0">
              <a:solidFill>
                <a:schemeClr val="bg1">
                  <a:lumMod val="75000"/>
                </a:schemeClr>
              </a:solidFill>
            </a:endParaRPr>
          </a:p>
          <a:p>
            <a:r>
              <a:rPr lang="fr-FR" dirty="0">
                <a:solidFill>
                  <a:schemeClr val="bg1">
                    <a:lumMod val="75000"/>
                  </a:schemeClr>
                </a:solidFill>
              </a:rPr>
              <a:t>QUATRIEME PARTIE – LE STAGE DE 6 MOIS EN CABINET </a:t>
            </a:r>
            <a:r>
              <a:rPr lang="fr-FR" dirty="0" smtClean="0">
                <a:solidFill>
                  <a:schemeClr val="bg1">
                    <a:lumMod val="75000"/>
                  </a:schemeClr>
                </a:solidFill>
              </a:rPr>
              <a:t>D’AVOCAT</a:t>
            </a:r>
          </a:p>
          <a:p>
            <a:endParaRPr lang="fr-FR" dirty="0" smtClean="0">
              <a:solidFill>
                <a:schemeClr val="bg1">
                  <a:lumMod val="75000"/>
                </a:schemeClr>
              </a:solidFill>
            </a:endParaRPr>
          </a:p>
          <a:p>
            <a:r>
              <a:rPr lang="fr-FR" dirty="0">
                <a:solidFill>
                  <a:schemeClr val="bg1">
                    <a:lumMod val="75000"/>
                  </a:schemeClr>
                </a:solidFill>
              </a:rPr>
              <a:t>CINQUIEME PARTIE – OBSERVATIONS </a:t>
            </a:r>
            <a:r>
              <a:rPr lang="fr-FR" dirty="0" smtClean="0">
                <a:solidFill>
                  <a:schemeClr val="bg1">
                    <a:lumMod val="75000"/>
                  </a:schemeClr>
                </a:solidFill>
              </a:rPr>
              <a:t>GENERALES</a:t>
            </a:r>
          </a:p>
          <a:p>
            <a:endParaRPr lang="fr-FR" dirty="0" smtClean="0">
              <a:solidFill>
                <a:schemeClr val="bg1">
                  <a:lumMod val="75000"/>
                </a:schemeClr>
              </a:solidFill>
            </a:endParaRPr>
          </a:p>
          <a:p>
            <a:r>
              <a:rPr lang="fr-FR" dirty="0">
                <a:solidFill>
                  <a:srgbClr val="3F434B"/>
                </a:solidFill>
              </a:rPr>
              <a:t>CONCLUSION ET PROPOSITIONS</a:t>
            </a: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pPr marL="342900" indent="-342900">
              <a:buAutoNum type="alphaUcPeriod"/>
            </a:pPr>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a:p>
            <a:endParaRPr lang="fr-FR" dirty="0">
              <a:solidFill>
                <a:schemeClr val="tx1">
                  <a:lumMod val="75000"/>
                  <a:lumOff val="25000"/>
                </a:schemeClr>
              </a:solidFill>
            </a:endParaRPr>
          </a:p>
        </p:txBody>
      </p:sp>
      <p:sp>
        <p:nvSpPr>
          <p:cNvPr id="3" name="ZoneTexte 2"/>
          <p:cNvSpPr txBox="1"/>
          <p:nvPr/>
        </p:nvSpPr>
        <p:spPr>
          <a:xfrm>
            <a:off x="7047202" y="334953"/>
            <a:ext cx="2076209" cy="461665"/>
          </a:xfrm>
          <a:prstGeom prst="rect">
            <a:avLst/>
          </a:prstGeom>
          <a:noFill/>
        </p:spPr>
        <p:txBody>
          <a:bodyPr wrap="none" rtlCol="0">
            <a:spAutoFit/>
          </a:bodyPr>
          <a:lstStyle/>
          <a:p>
            <a:pPr algn="r"/>
            <a:r>
              <a:rPr lang="fr-FR" sz="2400" dirty="0" smtClean="0">
                <a:solidFill>
                  <a:schemeClr val="accent6">
                    <a:lumMod val="75000"/>
                  </a:schemeClr>
                </a:solidFill>
                <a:latin typeface="Century Gothic" pitchFamily="34" charset="0"/>
              </a:rPr>
              <a:t>Le </a:t>
            </a:r>
            <a:r>
              <a:rPr lang="fr-FR" sz="2400" dirty="0" smtClean="0">
                <a:solidFill>
                  <a:schemeClr val="tx1">
                    <a:lumMod val="75000"/>
                    <a:lumOff val="25000"/>
                  </a:schemeClr>
                </a:solidFill>
                <a:latin typeface="Century Gothic" pitchFamily="34" charset="0"/>
              </a:rPr>
              <a:t>sommaire</a:t>
            </a:r>
            <a:endParaRPr lang="fr-FR" sz="240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xmlns="" val="17532271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74" y="1271656"/>
            <a:ext cx="8818138" cy="8156079"/>
          </a:xfrm>
          <a:prstGeom prst="rect">
            <a:avLst/>
          </a:prstGeom>
        </p:spPr>
        <p:txBody>
          <a:bodyPr wrap="square">
            <a:spAutoFit/>
          </a:bodyPr>
          <a:lstStyle/>
          <a:p>
            <a:r>
              <a:rPr lang="fr-FR" sz="2400" dirty="0" smtClean="0">
                <a:latin typeface="Century Gothic" pitchFamily="34" charset="0"/>
              </a:rPr>
              <a:t>Conclusion</a:t>
            </a:r>
            <a:endParaRPr lang="fr-FR" sz="1200" dirty="0" smtClean="0">
              <a:latin typeface="Century Gothic" pitchFamily="34" charset="0"/>
              <a:cs typeface="Arial" charset="0"/>
            </a:endParaRPr>
          </a:p>
          <a:p>
            <a:pPr marL="171450" indent="-171450" algn="just">
              <a:buFont typeface="Arial" pitchFamily="34" charset="0"/>
              <a:buChar char="•"/>
            </a:pPr>
            <a:endParaRPr lang="fr-FR" sz="1400" dirty="0" smtClean="0">
              <a:solidFill>
                <a:srgbClr val="222222"/>
              </a:solidFill>
              <a:cs typeface="Arial" charset="0"/>
            </a:endParaRPr>
          </a:p>
          <a:p>
            <a:pPr marL="171450" indent="-171450" algn="just">
              <a:buFont typeface="Arial" pitchFamily="34" charset="0"/>
              <a:buChar char="•"/>
            </a:pPr>
            <a:r>
              <a:rPr lang="fr-FR" sz="1400" dirty="0" smtClean="0">
                <a:solidFill>
                  <a:srgbClr val="222222"/>
                </a:solidFill>
                <a:cs typeface="Arial" charset="0"/>
              </a:rPr>
              <a:t>Globalement</a:t>
            </a:r>
            <a:r>
              <a:rPr lang="fr-FR" sz="1400" dirty="0">
                <a:solidFill>
                  <a:srgbClr val="222222"/>
                </a:solidFill>
                <a:cs typeface="Arial" charset="0"/>
              </a:rPr>
              <a:t>, les élèves avocats sont assez critiques à l’égard de la formation jugée inadaptée et trop </a:t>
            </a:r>
            <a:r>
              <a:rPr lang="fr-FR" sz="1400" dirty="0" smtClean="0">
                <a:solidFill>
                  <a:srgbClr val="222222"/>
                </a:solidFill>
                <a:cs typeface="Arial" charset="0"/>
              </a:rPr>
              <a:t>longue</a:t>
            </a:r>
          </a:p>
          <a:p>
            <a:pPr algn="just"/>
            <a:r>
              <a:rPr lang="fr-FR" sz="1400" dirty="0" smtClean="0">
                <a:solidFill>
                  <a:srgbClr val="222222"/>
                </a:solidFill>
                <a:cs typeface="Arial" charset="0"/>
              </a:rPr>
              <a:t> </a:t>
            </a:r>
            <a:endParaRPr lang="fr-FR" sz="1400" dirty="0">
              <a:solidFill>
                <a:srgbClr val="222222"/>
              </a:solidFill>
              <a:cs typeface="Arial" charset="0"/>
            </a:endParaRPr>
          </a:p>
          <a:p>
            <a:pPr marL="171450" indent="-171450" algn="just">
              <a:buFont typeface="Arial" pitchFamily="34" charset="0"/>
              <a:buChar char="•"/>
            </a:pPr>
            <a:r>
              <a:rPr lang="fr-FR" sz="1400" dirty="0">
                <a:solidFill>
                  <a:srgbClr val="222222"/>
                </a:solidFill>
                <a:cs typeface="Arial" charset="0"/>
              </a:rPr>
              <a:t>Volonté d’avoir plus de souplesse dans la période école et le </a:t>
            </a:r>
            <a:r>
              <a:rPr lang="fr-FR" sz="1400" dirty="0" smtClean="0">
                <a:solidFill>
                  <a:srgbClr val="222222"/>
                </a:solidFill>
                <a:cs typeface="Arial" charset="0"/>
              </a:rPr>
              <a:t>PPI</a:t>
            </a:r>
          </a:p>
          <a:p>
            <a:pPr marL="171450" indent="-171450" algn="just">
              <a:buFont typeface="Arial" pitchFamily="34" charset="0"/>
              <a:buChar char="•"/>
            </a:pPr>
            <a:endParaRPr lang="fr-FR" sz="1400" dirty="0">
              <a:solidFill>
                <a:srgbClr val="222222"/>
              </a:solidFill>
              <a:cs typeface="Arial" charset="0"/>
            </a:endParaRPr>
          </a:p>
          <a:p>
            <a:pPr marL="171450" indent="-171450" algn="just">
              <a:buFont typeface="Arial" pitchFamily="34" charset="0"/>
              <a:buChar char="•"/>
            </a:pPr>
            <a:r>
              <a:rPr lang="fr-FR" sz="1400" dirty="0" smtClean="0">
                <a:solidFill>
                  <a:srgbClr val="222222"/>
                </a:solidFill>
                <a:cs typeface="Arial" charset="0"/>
              </a:rPr>
              <a:t>57 % d'élèves-avocats </a:t>
            </a:r>
            <a:r>
              <a:rPr lang="fr-FR" sz="1400" dirty="0">
                <a:solidFill>
                  <a:srgbClr val="222222"/>
                </a:solidFill>
                <a:cs typeface="Arial" charset="0"/>
              </a:rPr>
              <a:t>auraient préféré que la formation soit uniquement constituée d'un stage en cabinet d'une longue </a:t>
            </a:r>
            <a:r>
              <a:rPr lang="fr-FR" sz="1400" dirty="0" smtClean="0">
                <a:solidFill>
                  <a:srgbClr val="222222"/>
                </a:solidFill>
                <a:cs typeface="Arial" charset="0"/>
              </a:rPr>
              <a:t>durée</a:t>
            </a:r>
          </a:p>
          <a:p>
            <a:pPr algn="just"/>
            <a:r>
              <a:rPr lang="fr-FR" sz="1400" dirty="0" smtClean="0"/>
              <a:t> </a:t>
            </a:r>
            <a:endParaRPr lang="fr-FR" sz="1400" dirty="0"/>
          </a:p>
          <a:p>
            <a:pPr marL="171450" indent="-171450" algn="just">
              <a:buFont typeface="Arial" pitchFamily="34" charset="0"/>
              <a:buChar char="•"/>
            </a:pPr>
            <a:r>
              <a:rPr lang="fr-FR" sz="1400" dirty="0"/>
              <a:t>Plus de 70% des élèves avocats estiment que la formation ne les a pas bien préparé au </a:t>
            </a:r>
            <a:r>
              <a:rPr lang="fr-FR" sz="1400" dirty="0" smtClean="0"/>
              <a:t>CAPA</a:t>
            </a:r>
          </a:p>
          <a:p>
            <a:pPr marL="171450" indent="-171450" algn="just">
              <a:buFont typeface="Arial" pitchFamily="34" charset="0"/>
              <a:buChar char="•"/>
            </a:pPr>
            <a:endParaRPr lang="fr-FR" sz="1400" dirty="0"/>
          </a:p>
          <a:p>
            <a:pPr marL="171450" indent="-171450" algn="just">
              <a:buFont typeface="Arial" pitchFamily="34" charset="0"/>
              <a:buChar char="•"/>
            </a:pPr>
            <a:r>
              <a:rPr lang="fr-FR" sz="1400" dirty="0"/>
              <a:t>Grande satisfaction pour le stage final et les enseignements en langues</a:t>
            </a:r>
          </a:p>
          <a:p>
            <a:pPr algn="just"/>
            <a:r>
              <a:rPr lang="fr-FR" sz="1400" dirty="0" smtClean="0">
                <a:solidFill>
                  <a:srgbClr val="3F434B"/>
                </a:solidFill>
              </a:rPr>
              <a:t>					</a:t>
            </a:r>
          </a:p>
          <a:p>
            <a:pPr marL="171450" indent="-171450" algn="just">
              <a:buFont typeface="Arial" pitchFamily="34" charset="0"/>
              <a:buChar char="•"/>
            </a:pPr>
            <a:r>
              <a:rPr lang="fr-FR" sz="1400" dirty="0"/>
              <a:t>La majorité des élèves avocats a rencontré des difficultés financières durant la période école (question 24</a:t>
            </a:r>
            <a:r>
              <a:rPr lang="fr-FR" sz="1400" dirty="0" smtClean="0"/>
              <a:t>)</a:t>
            </a:r>
          </a:p>
          <a:p>
            <a:pPr marL="171450" indent="-171450" algn="just">
              <a:buFont typeface="Arial" pitchFamily="34" charset="0"/>
              <a:buChar char="•"/>
            </a:pPr>
            <a:endParaRPr lang="fr-FR" sz="1400" dirty="0"/>
          </a:p>
          <a:p>
            <a:pPr marL="171450" indent="-171450" algn="just">
              <a:buFont typeface="Arial" pitchFamily="34" charset="0"/>
              <a:buChar char="•"/>
            </a:pPr>
            <a:r>
              <a:rPr lang="fr-FR" sz="1400" dirty="0">
                <a:solidFill>
                  <a:srgbClr val="222222"/>
                </a:solidFill>
                <a:cs typeface="Arial" charset="0"/>
              </a:rPr>
              <a:t>Plus de </a:t>
            </a:r>
            <a:r>
              <a:rPr lang="fr-FR" sz="1400" dirty="0" smtClean="0">
                <a:solidFill>
                  <a:srgbClr val="222222"/>
                </a:solidFill>
                <a:cs typeface="Arial" charset="0"/>
              </a:rPr>
              <a:t>17 % </a:t>
            </a:r>
            <a:r>
              <a:rPr lang="fr-FR" sz="1400" dirty="0">
                <a:solidFill>
                  <a:srgbClr val="222222"/>
                </a:solidFill>
                <a:cs typeface="Arial" charset="0"/>
              </a:rPr>
              <a:t>des </a:t>
            </a:r>
            <a:r>
              <a:rPr lang="fr-FR" sz="1400" dirty="0" smtClean="0">
                <a:solidFill>
                  <a:srgbClr val="222222"/>
                </a:solidFill>
                <a:cs typeface="Arial" charset="0"/>
              </a:rPr>
              <a:t>élèves-avocats </a:t>
            </a:r>
            <a:r>
              <a:rPr lang="fr-FR" sz="1400" dirty="0">
                <a:solidFill>
                  <a:srgbClr val="222222"/>
                </a:solidFill>
                <a:cs typeface="Arial" charset="0"/>
              </a:rPr>
              <a:t>font un prêt financier spécialement pour la </a:t>
            </a:r>
            <a:r>
              <a:rPr lang="fr-FR" sz="1400" dirty="0" smtClean="0">
                <a:solidFill>
                  <a:srgbClr val="222222"/>
                </a:solidFill>
                <a:cs typeface="Arial" charset="0"/>
              </a:rPr>
              <a:t>formation</a:t>
            </a:r>
          </a:p>
          <a:p>
            <a:pPr marL="171450" indent="-171450" algn="just">
              <a:buFont typeface="Arial" pitchFamily="34" charset="0"/>
              <a:buChar char="•"/>
            </a:pPr>
            <a:endParaRPr lang="fr-FR" sz="1400" dirty="0">
              <a:solidFill>
                <a:srgbClr val="222222"/>
              </a:solidFill>
              <a:cs typeface="Arial" charset="0"/>
            </a:endParaRPr>
          </a:p>
          <a:p>
            <a:pPr marL="171450" indent="-171450" algn="just">
              <a:buFont typeface="Arial" pitchFamily="34" charset="0"/>
              <a:buChar char="•"/>
            </a:pPr>
            <a:r>
              <a:rPr lang="fr-FR" sz="1400" dirty="0">
                <a:solidFill>
                  <a:srgbClr val="222222"/>
                </a:solidFill>
                <a:cs typeface="Arial" charset="0"/>
              </a:rPr>
              <a:t>Tous les élèves avocats ne sont pas forcément dans le besoin de disposer d'aides financières (</a:t>
            </a:r>
            <a:r>
              <a:rPr lang="fr-FR" sz="1400" dirty="0"/>
              <a:t>questions 4 et 5</a:t>
            </a:r>
            <a:r>
              <a:rPr lang="fr-FR" sz="1400" dirty="0" smtClean="0"/>
              <a:t>)</a:t>
            </a:r>
          </a:p>
          <a:p>
            <a:pPr marL="171450" indent="-171450" algn="just">
              <a:buFont typeface="Arial" pitchFamily="34" charset="0"/>
              <a:buChar char="•"/>
            </a:pPr>
            <a:endParaRPr lang="fr-FR" sz="1400" dirty="0">
              <a:solidFill>
                <a:srgbClr val="222222"/>
              </a:solidFill>
              <a:cs typeface="Arial" charset="0"/>
            </a:endParaRPr>
          </a:p>
          <a:p>
            <a:pPr marL="171450" indent="-171450" algn="just">
              <a:buFont typeface="Arial" pitchFamily="34" charset="0"/>
              <a:buChar char="•"/>
            </a:pPr>
            <a:r>
              <a:rPr lang="fr-FR" sz="1400" dirty="0">
                <a:solidFill>
                  <a:srgbClr val="222222"/>
                </a:solidFill>
                <a:cs typeface="Arial" charset="0"/>
              </a:rPr>
              <a:t>Peu de moyens de financements / difficilement </a:t>
            </a:r>
            <a:r>
              <a:rPr lang="fr-FR" sz="1400" dirty="0" smtClean="0">
                <a:solidFill>
                  <a:srgbClr val="222222"/>
                </a:solidFill>
                <a:cs typeface="Arial" charset="0"/>
              </a:rPr>
              <a:t>accessibles </a:t>
            </a:r>
            <a:r>
              <a:rPr lang="fr-FR" sz="1400" dirty="0">
                <a:solidFill>
                  <a:srgbClr val="222222"/>
                </a:solidFill>
                <a:cs typeface="Arial" charset="0"/>
              </a:rPr>
              <a:t>/ méconnus (</a:t>
            </a:r>
            <a:r>
              <a:rPr lang="fr-FR" sz="1400" dirty="0" smtClean="0">
                <a:solidFill>
                  <a:srgbClr val="222222"/>
                </a:solidFill>
                <a:cs typeface="Arial" charset="0"/>
              </a:rPr>
              <a:t>question 4 </a:t>
            </a:r>
            <a:r>
              <a:rPr lang="fr-FR" sz="1400" dirty="0">
                <a:solidFill>
                  <a:srgbClr val="222222"/>
                </a:solidFill>
                <a:cs typeface="Arial" charset="0"/>
              </a:rPr>
              <a:t>+ commentaires)</a:t>
            </a:r>
          </a:p>
          <a:p>
            <a:endParaRPr lang="fr-FR" dirty="0">
              <a:solidFill>
                <a:srgbClr val="3F434B"/>
              </a:solidFill>
            </a:endParaRPr>
          </a:p>
          <a:p>
            <a:endParaRPr lang="fr-FR" dirty="0" smtClean="0">
              <a:solidFill>
                <a:srgbClr val="3F434B"/>
              </a:solidFill>
            </a:endParaRPr>
          </a:p>
          <a:p>
            <a:endParaRPr lang="fr-FR" dirty="0">
              <a:solidFill>
                <a:srgbClr val="3F434B"/>
              </a:solidFill>
            </a:endParaRPr>
          </a:p>
          <a:p>
            <a:endParaRPr lang="fr-FR" dirty="0" smtClean="0">
              <a:solidFill>
                <a:srgbClr val="3F434B"/>
              </a:solidFill>
            </a:endParaRPr>
          </a:p>
          <a:p>
            <a:endParaRPr lang="fr-FR" dirty="0">
              <a:solidFill>
                <a:srgbClr val="3F434B"/>
              </a:solidFill>
            </a:endParaRPr>
          </a:p>
          <a:p>
            <a:endParaRPr lang="fr-FR" dirty="0" smtClean="0">
              <a:solidFill>
                <a:srgbClr val="3F434B"/>
              </a:solidFill>
            </a:endParaRPr>
          </a:p>
          <a:p>
            <a:endParaRPr lang="fr-FR" dirty="0" smtClean="0">
              <a:solidFill>
                <a:srgbClr val="3F434B"/>
              </a:solidFill>
            </a:endParaRPr>
          </a:p>
          <a:p>
            <a:endParaRPr lang="fr-FR" dirty="0">
              <a:solidFill>
                <a:srgbClr val="3F434B"/>
              </a:solidFill>
            </a:endParaRPr>
          </a:p>
          <a:p>
            <a:endParaRPr lang="fr-FR" dirty="0" smtClean="0">
              <a:solidFill>
                <a:srgbClr val="3F434B"/>
              </a:solidFill>
            </a:endParaRPr>
          </a:p>
          <a:p>
            <a:endParaRPr lang="fr-FR" dirty="0">
              <a:solidFill>
                <a:srgbClr val="3F434B"/>
              </a:solidFill>
            </a:endParaRPr>
          </a:p>
          <a:p>
            <a:endParaRPr lang="fr-FR" dirty="0" smtClean="0">
              <a:solidFill>
                <a:srgbClr val="3F434B"/>
              </a:solidFill>
            </a:endParaRPr>
          </a:p>
          <a:p>
            <a:endParaRPr lang="fr-FR" dirty="0">
              <a:solidFill>
                <a:srgbClr val="3F434B"/>
              </a:solidFill>
            </a:endParaRPr>
          </a:p>
          <a:p>
            <a:endParaRPr lang="fr-FR" dirty="0">
              <a:solidFill>
                <a:srgbClr val="3F434B"/>
              </a:solidFill>
            </a:endParaRPr>
          </a:p>
        </p:txBody>
      </p:sp>
      <p:sp>
        <p:nvSpPr>
          <p:cNvPr id="3" name="ZoneTexte 2"/>
          <p:cNvSpPr txBox="1"/>
          <p:nvPr/>
        </p:nvSpPr>
        <p:spPr>
          <a:xfrm>
            <a:off x="3559631" y="343635"/>
            <a:ext cx="5552585"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Conclusion </a:t>
            </a:r>
            <a:r>
              <a:rPr lang="fr-FR" sz="2400" dirty="0" smtClean="0">
                <a:solidFill>
                  <a:schemeClr val="tx1">
                    <a:lumMod val="65000"/>
                    <a:lumOff val="35000"/>
                  </a:schemeClr>
                </a:solidFill>
                <a:latin typeface="Century Gothic" pitchFamily="34" charset="0"/>
              </a:rPr>
              <a:t>et propositions</a:t>
            </a:r>
            <a:endParaRPr lang="fr-FR" sz="2400" dirty="0">
              <a:solidFill>
                <a:schemeClr val="tx1">
                  <a:lumMod val="65000"/>
                  <a:lumOff val="35000"/>
                </a:schemeClr>
              </a:solidFill>
              <a:latin typeface="Century Gothic" pitchFamily="34" charset="0"/>
            </a:endParaRPr>
          </a:p>
        </p:txBody>
      </p:sp>
    </p:spTree>
    <p:extLst>
      <p:ext uri="{BB962C8B-B14F-4D97-AF65-F5344CB8AC3E}">
        <p14:creationId xmlns:p14="http://schemas.microsoft.com/office/powerpoint/2010/main" xmlns="" val="2643582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176" y="1348812"/>
            <a:ext cx="8503920" cy="4524315"/>
          </a:xfrm>
          <a:prstGeom prst="rect">
            <a:avLst/>
          </a:prstGeom>
        </p:spPr>
        <p:txBody>
          <a:bodyPr wrap="square">
            <a:spAutoFit/>
          </a:bodyPr>
          <a:lstStyle/>
          <a:p>
            <a:r>
              <a:rPr lang="fr-FR" sz="2400" dirty="0">
                <a:latin typeface="Century Gothic" pitchFamily="34" charset="0"/>
              </a:rPr>
              <a:t>Propositions</a:t>
            </a:r>
          </a:p>
          <a:p>
            <a:endParaRPr lang="fr-FR" dirty="0" smtClean="0">
              <a:solidFill>
                <a:srgbClr val="3F434B"/>
              </a:solidFill>
            </a:endParaRPr>
          </a:p>
          <a:p>
            <a:r>
              <a:rPr lang="fr-FR" sz="1600" b="1" dirty="0" smtClean="0">
                <a:latin typeface="Calibri" pitchFamily="34" charset="0"/>
                <a:cs typeface="Calibri" pitchFamily="34" charset="0"/>
              </a:rPr>
              <a:t>1. Sur la formation initiale de l’élève-avocat (période école)</a:t>
            </a:r>
          </a:p>
          <a:p>
            <a:endParaRPr lang="fr-FR" dirty="0">
              <a:solidFill>
                <a:srgbClr val="3F434B"/>
              </a:solidFill>
            </a:endParaRPr>
          </a:p>
          <a:p>
            <a:pPr marL="171450" lvl="0" indent="-171450">
              <a:buFont typeface="Arial" pitchFamily="34" charset="0"/>
              <a:buChar char="•"/>
            </a:pPr>
            <a:r>
              <a:rPr lang="fr-FR" sz="1400" dirty="0" smtClean="0">
                <a:latin typeface="Calibri" pitchFamily="34" charset="0"/>
                <a:cs typeface="Calibri" pitchFamily="34" charset="0"/>
              </a:rPr>
              <a:t>Renforcer les enseignements relatifs :</a:t>
            </a:r>
          </a:p>
          <a:p>
            <a:pPr marL="171450" lvl="0" indent="-171450">
              <a:buFont typeface="Arial" pitchFamily="34" charset="0"/>
              <a:buChar char="•"/>
            </a:pPr>
            <a:endParaRPr lang="fr-FR" sz="1400" dirty="0">
              <a:latin typeface="Calibri" pitchFamily="34" charset="0"/>
              <a:cs typeface="Calibri" pitchFamily="34" charset="0"/>
            </a:endParaRPr>
          </a:p>
          <a:p>
            <a:pPr marL="628650" lvl="1" indent="-171450">
              <a:buFont typeface="Arial" pitchFamily="34" charset="0"/>
              <a:buChar char="•"/>
            </a:pPr>
            <a:r>
              <a:rPr lang="fr-FR" sz="1400" dirty="0" smtClean="0">
                <a:latin typeface="Calibri" pitchFamily="34" charset="0"/>
                <a:cs typeface="Calibri" pitchFamily="34" charset="0"/>
              </a:rPr>
              <a:t>aux aspects </a:t>
            </a:r>
            <a:r>
              <a:rPr lang="fr-FR" sz="1400" dirty="0">
                <a:latin typeface="Calibri" pitchFamily="34" charset="0"/>
                <a:cs typeface="Calibri" pitchFamily="34" charset="0"/>
              </a:rPr>
              <a:t>« psychologiques » de la relation avec le client</a:t>
            </a:r>
            <a:r>
              <a:rPr lang="fr-FR" sz="1400" dirty="0" smtClean="0">
                <a:latin typeface="Calibri" pitchFamily="34" charset="0"/>
                <a:cs typeface="Calibri" pitchFamily="34" charset="0"/>
              </a:rPr>
              <a:t>.</a:t>
            </a:r>
          </a:p>
          <a:p>
            <a:pPr lvl="0"/>
            <a:endParaRPr lang="fr-FR" sz="1400" dirty="0">
              <a:latin typeface="Calibri" pitchFamily="34" charset="0"/>
              <a:cs typeface="Calibri" pitchFamily="34" charset="0"/>
            </a:endParaRPr>
          </a:p>
          <a:p>
            <a:pPr marL="628650" lvl="1" indent="-171450">
              <a:buFont typeface="Arial" pitchFamily="34" charset="0"/>
              <a:buChar char="•"/>
            </a:pPr>
            <a:r>
              <a:rPr lang="fr-FR" sz="1400" dirty="0" smtClean="0">
                <a:latin typeface="Calibri" pitchFamily="34" charset="0"/>
                <a:cs typeface="Calibri" pitchFamily="34" charset="0"/>
              </a:rPr>
              <a:t>aux </a:t>
            </a:r>
            <a:r>
              <a:rPr lang="fr-FR" sz="1400" dirty="0">
                <a:latin typeface="Calibri" pitchFamily="34" charset="0"/>
                <a:cs typeface="Calibri" pitchFamily="34" charset="0"/>
              </a:rPr>
              <a:t>aspects « commerciaux » du métier d’avocat : techniques de recherche et de fidélisation de clientèle.</a:t>
            </a:r>
          </a:p>
          <a:p>
            <a:pPr marL="171450" indent="-171450">
              <a:buFont typeface="Arial" pitchFamily="34" charset="0"/>
              <a:buChar char="•"/>
            </a:pPr>
            <a:endParaRPr lang="fr-FR" sz="1400" dirty="0">
              <a:latin typeface="Calibri" pitchFamily="34" charset="0"/>
              <a:cs typeface="Calibri" pitchFamily="34" charset="0"/>
            </a:endParaRPr>
          </a:p>
          <a:p>
            <a:pPr marL="628650" lvl="1" indent="-171450">
              <a:buFont typeface="Arial" pitchFamily="34" charset="0"/>
              <a:buChar char="•"/>
            </a:pPr>
            <a:r>
              <a:rPr lang="fr-FR" sz="1400" dirty="0" smtClean="0">
                <a:latin typeface="Calibri" pitchFamily="34" charset="0"/>
                <a:cs typeface="Calibri" pitchFamily="34" charset="0"/>
              </a:rPr>
              <a:t>aux </a:t>
            </a:r>
            <a:r>
              <a:rPr lang="fr-FR" sz="1400" dirty="0">
                <a:latin typeface="Calibri" pitchFamily="34" charset="0"/>
                <a:cs typeface="Calibri" pitchFamily="34" charset="0"/>
              </a:rPr>
              <a:t>aspects « conseils » du métier d’avocat.</a:t>
            </a:r>
          </a:p>
          <a:p>
            <a:endParaRPr lang="fr-FR" sz="1400" dirty="0">
              <a:latin typeface="Calibri" pitchFamily="34" charset="0"/>
              <a:cs typeface="Calibri" pitchFamily="34" charset="0"/>
            </a:endParaRPr>
          </a:p>
          <a:p>
            <a:pPr marL="171450" lvl="0" indent="-171450">
              <a:buFont typeface="Arial" pitchFamily="34" charset="0"/>
              <a:buChar char="•"/>
            </a:pPr>
            <a:r>
              <a:rPr lang="fr-FR" sz="1400" dirty="0" smtClean="0">
                <a:latin typeface="Calibri" pitchFamily="34" charset="0"/>
                <a:cs typeface="Calibri" pitchFamily="34" charset="0"/>
              </a:rPr>
              <a:t>Augmenter la </a:t>
            </a:r>
            <a:r>
              <a:rPr lang="fr-FR" sz="1400" dirty="0">
                <a:latin typeface="Calibri" pitchFamily="34" charset="0"/>
                <a:cs typeface="Calibri" pitchFamily="34" charset="0"/>
              </a:rPr>
              <a:t>fréquence des ateliers de plaidoirie</a:t>
            </a:r>
            <a:r>
              <a:rPr lang="fr-FR" sz="1400" dirty="0" smtClean="0">
                <a:latin typeface="Calibri" pitchFamily="34" charset="0"/>
                <a:cs typeface="Calibri" pitchFamily="34" charset="0"/>
              </a:rPr>
              <a:t>.</a:t>
            </a:r>
          </a:p>
          <a:p>
            <a:pPr marL="171450" lvl="0" indent="-171450">
              <a:buFont typeface="Arial" pitchFamily="34" charset="0"/>
              <a:buChar char="•"/>
            </a:pPr>
            <a:endParaRPr lang="fr-FR" sz="1400" dirty="0">
              <a:latin typeface="Calibri" pitchFamily="34" charset="0"/>
              <a:cs typeface="Calibri" pitchFamily="34" charset="0"/>
            </a:endParaRPr>
          </a:p>
          <a:p>
            <a:pPr marL="171450" lvl="0" indent="-171450">
              <a:buFont typeface="Arial" pitchFamily="34" charset="0"/>
              <a:buChar char="•"/>
            </a:pPr>
            <a:r>
              <a:rPr lang="fr-FR" sz="1400" dirty="0">
                <a:latin typeface="Calibri" pitchFamily="34" charset="0"/>
                <a:cs typeface="Calibri" pitchFamily="34" charset="0"/>
              </a:rPr>
              <a:t>Mettre en place une spécialisation des parcours </a:t>
            </a:r>
            <a:r>
              <a:rPr lang="fr-FR" sz="1400" dirty="0" smtClean="0">
                <a:latin typeface="Calibri" pitchFamily="34" charset="0"/>
                <a:cs typeface="Calibri" pitchFamily="34" charset="0"/>
              </a:rPr>
              <a:t>: </a:t>
            </a:r>
          </a:p>
          <a:p>
            <a:pPr marL="171450" lvl="0" indent="-171450">
              <a:buFont typeface="Arial" pitchFamily="34" charset="0"/>
              <a:buChar char="•"/>
            </a:pPr>
            <a:endParaRPr lang="fr-FR" sz="1400" i="1" dirty="0">
              <a:latin typeface="Calibri" pitchFamily="34" charset="0"/>
              <a:cs typeface="Calibri" pitchFamily="34" charset="0"/>
            </a:endParaRPr>
          </a:p>
          <a:p>
            <a:pPr marL="628650" lvl="1" indent="-171450">
              <a:buFont typeface="Arial" pitchFamily="34" charset="0"/>
              <a:buChar char="•"/>
            </a:pPr>
            <a:r>
              <a:rPr lang="fr-FR" sz="1400" i="1" dirty="0" smtClean="0">
                <a:latin typeface="Calibri" pitchFamily="34" charset="0"/>
                <a:cs typeface="Calibri" pitchFamily="34" charset="0"/>
              </a:rPr>
              <a:t>Arrivant </a:t>
            </a:r>
            <a:r>
              <a:rPr lang="fr-FR" sz="1400" i="1" dirty="0">
                <a:latin typeface="Calibri" pitchFamily="34" charset="0"/>
                <a:cs typeface="Calibri" pitchFamily="34" charset="0"/>
              </a:rPr>
              <a:t>à l’école avec pour la plupart une spécialisation </a:t>
            </a:r>
            <a:r>
              <a:rPr lang="fr-FR" sz="1400" i="1" dirty="0" smtClean="0">
                <a:latin typeface="Calibri" pitchFamily="34" charset="0"/>
                <a:cs typeface="Calibri" pitchFamily="34" charset="0"/>
              </a:rPr>
              <a:t>marquée, les élèves </a:t>
            </a:r>
            <a:r>
              <a:rPr lang="fr-FR" sz="1400" i="1" dirty="0">
                <a:latin typeface="Calibri" pitchFamily="34" charset="0"/>
                <a:cs typeface="Calibri" pitchFamily="34" charset="0"/>
              </a:rPr>
              <a:t>demandent la mise en place de « parcours » correspondant à leur formation et leur futur domaine de compétence</a:t>
            </a:r>
            <a:endParaRPr lang="fr-FR" sz="1400" dirty="0">
              <a:latin typeface="Calibri" pitchFamily="34" charset="0"/>
              <a:cs typeface="Calibri" pitchFamily="34" charset="0"/>
            </a:endParaRPr>
          </a:p>
          <a:p>
            <a:endParaRPr lang="fr-FR" dirty="0">
              <a:solidFill>
                <a:srgbClr val="3F434B"/>
              </a:solidFill>
            </a:endParaRPr>
          </a:p>
        </p:txBody>
      </p:sp>
      <p:sp>
        <p:nvSpPr>
          <p:cNvPr id="3" name="ZoneTexte 2"/>
          <p:cNvSpPr txBox="1"/>
          <p:nvPr/>
        </p:nvSpPr>
        <p:spPr>
          <a:xfrm>
            <a:off x="3559631" y="343635"/>
            <a:ext cx="5552585"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Conclusion </a:t>
            </a:r>
            <a:r>
              <a:rPr lang="fr-FR" sz="2400" dirty="0" smtClean="0">
                <a:solidFill>
                  <a:schemeClr val="tx1">
                    <a:lumMod val="65000"/>
                    <a:lumOff val="35000"/>
                  </a:schemeClr>
                </a:solidFill>
                <a:latin typeface="Century Gothic" pitchFamily="34" charset="0"/>
              </a:rPr>
              <a:t>et propositions</a:t>
            </a:r>
            <a:endParaRPr lang="fr-FR" sz="2400" dirty="0">
              <a:solidFill>
                <a:schemeClr val="tx1">
                  <a:lumMod val="65000"/>
                  <a:lumOff val="35000"/>
                </a:schemeClr>
              </a:solidFill>
              <a:latin typeface="Century Gothic" pitchFamily="34" charset="0"/>
            </a:endParaRPr>
          </a:p>
        </p:txBody>
      </p:sp>
    </p:spTree>
    <p:extLst>
      <p:ext uri="{BB962C8B-B14F-4D97-AF65-F5344CB8AC3E}">
        <p14:creationId xmlns:p14="http://schemas.microsoft.com/office/powerpoint/2010/main" xmlns="" val="317364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8457" y="1669159"/>
            <a:ext cx="4071258" cy="646331"/>
          </a:xfrm>
          <a:prstGeom prst="rect">
            <a:avLst/>
          </a:prstGeom>
        </p:spPr>
        <p:txBody>
          <a:bodyPr wrap="square">
            <a:spAutoFit/>
          </a:bodyPr>
          <a:lstStyle/>
          <a:p>
            <a:pPr>
              <a:defRPr/>
            </a:pPr>
            <a:r>
              <a:rPr lang="fr-FR" dirty="0">
                <a:solidFill>
                  <a:schemeClr val="tx1">
                    <a:lumMod val="75000"/>
                    <a:lumOff val="25000"/>
                  </a:schemeClr>
                </a:solidFill>
                <a:cs typeface="Arial" pitchFamily="34" charset="0"/>
              </a:rPr>
              <a:t>Quel était votre statut à l’entrée de la formation ?</a:t>
            </a:r>
            <a:endParaRPr lang="fr-FR" dirty="0">
              <a:solidFill>
                <a:schemeClr val="tx1">
                  <a:lumMod val="75000"/>
                  <a:lumOff val="25000"/>
                </a:schemeClr>
              </a:solidFill>
            </a:endParaRPr>
          </a:p>
        </p:txBody>
      </p:sp>
      <p:graphicFrame>
        <p:nvGraphicFramePr>
          <p:cNvPr id="5" name="Graphique 4"/>
          <p:cNvGraphicFramePr/>
          <p:nvPr>
            <p:extLst>
              <p:ext uri="{D42A27DB-BD31-4B8C-83A1-F6EECF244321}">
                <p14:modId xmlns:p14="http://schemas.microsoft.com/office/powerpoint/2010/main" xmlns="" val="97604783"/>
              </p:ext>
            </p:extLst>
          </p:nvPr>
        </p:nvGraphicFramePr>
        <p:xfrm>
          <a:off x="185056" y="2628208"/>
          <a:ext cx="4583832" cy="2759778"/>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961505" y="5570450"/>
            <a:ext cx="3287919" cy="707886"/>
          </a:xfrm>
          <a:prstGeom prst="rect">
            <a:avLst/>
          </a:prstGeom>
          <a:noFill/>
        </p:spPr>
        <p:txBody>
          <a:bodyPr wrap="square" rtlCol="0">
            <a:spAutoFit/>
          </a:bodyPr>
          <a:lstStyle/>
          <a:p>
            <a:r>
              <a:rPr lang="fr-FR" sz="1000" dirty="0" smtClean="0"/>
              <a:t>En détail : </a:t>
            </a:r>
            <a:r>
              <a:rPr lang="fr-FR" sz="1000" b="1" dirty="0" smtClean="0"/>
              <a:t>11</a:t>
            </a:r>
            <a:r>
              <a:rPr lang="fr-FR" sz="1000" dirty="0" smtClean="0"/>
              <a:t> élèves ont répondu </a:t>
            </a:r>
            <a:r>
              <a:rPr lang="fr-FR" sz="1000" b="1" dirty="0"/>
              <a:t>autre</a:t>
            </a:r>
            <a:r>
              <a:rPr lang="fr-FR" sz="1000" dirty="0"/>
              <a:t> et </a:t>
            </a:r>
            <a:r>
              <a:rPr lang="fr-FR" sz="1000" dirty="0" smtClean="0"/>
              <a:t>ont </a:t>
            </a:r>
            <a:r>
              <a:rPr lang="fr-FR" sz="1000" dirty="0"/>
              <a:t>précisé </a:t>
            </a:r>
            <a:r>
              <a:rPr lang="fr-FR" sz="1000" dirty="0" smtClean="0"/>
              <a:t> : «</a:t>
            </a:r>
            <a:r>
              <a:rPr lang="fr-FR" sz="1000" dirty="0"/>
              <a:t> </a:t>
            </a:r>
            <a:r>
              <a:rPr lang="fr-FR" sz="1000" b="1" dirty="0" smtClean="0"/>
              <a:t>ATER, VIE, femme au foyer, retraité, travailleur indépendant…</a:t>
            </a:r>
            <a:r>
              <a:rPr lang="fr-FR" sz="1000" b="1" dirty="0"/>
              <a:t> »</a:t>
            </a:r>
          </a:p>
          <a:p>
            <a:endParaRPr lang="fr-FR" sz="1000" dirty="0"/>
          </a:p>
        </p:txBody>
      </p:sp>
      <p:sp>
        <p:nvSpPr>
          <p:cNvPr id="7" name="Ellipse 6"/>
          <p:cNvSpPr/>
          <p:nvPr/>
        </p:nvSpPr>
        <p:spPr>
          <a:xfrm>
            <a:off x="185056" y="1731068"/>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a:latin typeface="Arial" pitchFamily="34" charset="0"/>
                <a:cs typeface="Arial" pitchFamily="34" charset="0"/>
              </a:rPr>
              <a:t>1</a:t>
            </a:r>
          </a:p>
        </p:txBody>
      </p:sp>
      <p:sp>
        <p:nvSpPr>
          <p:cNvPr id="8" name="ZoneTexte 7"/>
          <p:cNvSpPr txBox="1"/>
          <p:nvPr/>
        </p:nvSpPr>
        <p:spPr>
          <a:xfrm>
            <a:off x="1817914" y="186798"/>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Première </a:t>
            </a:r>
            <a:r>
              <a:rPr lang="fr-FR" sz="2400" dirty="0" smtClean="0">
                <a:solidFill>
                  <a:schemeClr val="tx1">
                    <a:lumMod val="75000"/>
                    <a:lumOff val="25000"/>
                  </a:schemeClr>
                </a:solidFill>
                <a:latin typeface="Century Gothic" pitchFamily="34" charset="0"/>
              </a:rPr>
              <a:t>partie</a:t>
            </a:r>
          </a:p>
        </p:txBody>
      </p:sp>
      <p:sp>
        <p:nvSpPr>
          <p:cNvPr id="9" name="Rectangle 8"/>
          <p:cNvSpPr/>
          <p:nvPr/>
        </p:nvSpPr>
        <p:spPr>
          <a:xfrm>
            <a:off x="7300666" y="624192"/>
            <a:ext cx="1790618" cy="307777"/>
          </a:xfrm>
          <a:prstGeom prst="rect">
            <a:avLst/>
          </a:prstGeom>
        </p:spPr>
        <p:txBody>
          <a:bodyPr wrap="none">
            <a:spAutoFit/>
          </a:bodyPr>
          <a:lstStyle/>
          <a:p>
            <a:pPr algn="r"/>
            <a:r>
              <a:rPr lang="fr-FR" sz="1400" dirty="0">
                <a:solidFill>
                  <a:schemeClr val="tx1">
                    <a:lumMod val="65000"/>
                    <a:lumOff val="35000"/>
                  </a:schemeClr>
                </a:solidFill>
              </a:rPr>
              <a:t>DONNEES LIMINAIRES</a:t>
            </a:r>
          </a:p>
        </p:txBody>
      </p:sp>
    </p:spTree>
    <p:extLst>
      <p:ext uri="{BB962C8B-B14F-4D97-AF65-F5344CB8AC3E}">
        <p14:creationId xmlns:p14="http://schemas.microsoft.com/office/powerpoint/2010/main" xmlns="" val="12934198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168" y="1143197"/>
            <a:ext cx="8570930" cy="4185761"/>
          </a:xfrm>
          <a:prstGeom prst="rect">
            <a:avLst/>
          </a:prstGeom>
        </p:spPr>
        <p:txBody>
          <a:bodyPr wrap="square">
            <a:spAutoFit/>
          </a:bodyPr>
          <a:lstStyle/>
          <a:p>
            <a:r>
              <a:rPr lang="fr-FR" sz="2400" dirty="0" smtClean="0">
                <a:latin typeface="Century Gothic" pitchFamily="34" charset="0"/>
              </a:rPr>
              <a:t>Propositions</a:t>
            </a:r>
          </a:p>
          <a:p>
            <a:endParaRPr lang="fr-FR" sz="1400" dirty="0">
              <a:latin typeface="Century Gothic" pitchFamily="34" charset="0"/>
            </a:endParaRPr>
          </a:p>
          <a:p>
            <a:r>
              <a:rPr lang="fr-FR" sz="1600" b="1" dirty="0" smtClean="0"/>
              <a:t>2. </a:t>
            </a:r>
            <a:r>
              <a:rPr lang="fr-FR" sz="1600" b="1" dirty="0" smtClean="0">
                <a:cs typeface="Calibri" pitchFamily="34" charset="0"/>
              </a:rPr>
              <a:t>Sur les périodes de stage</a:t>
            </a:r>
            <a:endParaRPr lang="fr-FR" sz="1600" b="1" dirty="0">
              <a:cs typeface="Calibri" pitchFamily="34" charset="0"/>
            </a:endParaRPr>
          </a:p>
          <a:p>
            <a:endParaRPr lang="fr-FR" sz="1400" dirty="0">
              <a:solidFill>
                <a:srgbClr val="3F434B"/>
              </a:solidFill>
            </a:endParaRPr>
          </a:p>
          <a:p>
            <a:r>
              <a:rPr lang="fr-FR" sz="1600" dirty="0" smtClean="0">
                <a:latin typeface="Calibri" pitchFamily="34" charset="0"/>
                <a:cs typeface="Calibri" pitchFamily="34" charset="0"/>
              </a:rPr>
              <a:t>a. Le stage d’immersion</a:t>
            </a:r>
          </a:p>
          <a:p>
            <a:endParaRPr lang="fr-FR" sz="1400" dirty="0">
              <a:latin typeface="Calibri" pitchFamily="34" charset="0"/>
              <a:cs typeface="Calibri" pitchFamily="34" charset="0"/>
            </a:endParaRPr>
          </a:p>
          <a:p>
            <a:pPr marL="285750" indent="-285750">
              <a:buFont typeface="Arial" pitchFamily="34" charset="0"/>
              <a:buChar char="•"/>
            </a:pPr>
            <a:r>
              <a:rPr lang="fr-FR" sz="1400" dirty="0">
                <a:latin typeface="Calibri" pitchFamily="34" charset="0"/>
                <a:cs typeface="Calibri" pitchFamily="34" charset="0"/>
              </a:rPr>
              <a:t>m</a:t>
            </a:r>
            <a:r>
              <a:rPr lang="fr-FR" sz="1400" dirty="0" smtClean="0">
                <a:latin typeface="Calibri" pitchFamily="34" charset="0"/>
                <a:cs typeface="Calibri" pitchFamily="34" charset="0"/>
              </a:rPr>
              <a:t>ettre fin à l’alternance période école/stage d’immersion</a:t>
            </a:r>
          </a:p>
          <a:p>
            <a:pPr marL="285750" indent="-285750">
              <a:buFont typeface="Arial" pitchFamily="34" charset="0"/>
              <a:buChar char="•"/>
            </a:pPr>
            <a:endParaRPr lang="fr-FR" sz="1400" dirty="0">
              <a:latin typeface="Calibri" pitchFamily="34" charset="0"/>
              <a:cs typeface="Calibri" pitchFamily="34" charset="0"/>
            </a:endParaRPr>
          </a:p>
          <a:p>
            <a:pPr marL="285750" indent="-285750">
              <a:buFont typeface="Arial" pitchFamily="34" charset="0"/>
              <a:buChar char="•"/>
            </a:pPr>
            <a:r>
              <a:rPr lang="fr-FR" sz="1400" dirty="0">
                <a:latin typeface="Calibri" pitchFamily="34" charset="0"/>
                <a:cs typeface="Calibri" pitchFamily="34" charset="0"/>
              </a:rPr>
              <a:t>r</a:t>
            </a:r>
            <a:r>
              <a:rPr lang="fr-FR" sz="1400" dirty="0" smtClean="0">
                <a:latin typeface="Calibri" pitchFamily="34" charset="0"/>
                <a:cs typeface="Calibri" pitchFamily="34" charset="0"/>
              </a:rPr>
              <a:t>enforcer la rémunération durant cette période</a:t>
            </a:r>
          </a:p>
          <a:p>
            <a:endParaRPr lang="fr-FR" sz="1400" dirty="0" smtClean="0">
              <a:solidFill>
                <a:srgbClr val="3F434B"/>
              </a:solidFill>
              <a:latin typeface="Calibri" pitchFamily="34" charset="0"/>
              <a:cs typeface="Calibri" pitchFamily="34" charset="0"/>
            </a:endParaRPr>
          </a:p>
          <a:p>
            <a:endParaRPr lang="fr-FR" sz="1400" dirty="0" smtClean="0">
              <a:solidFill>
                <a:srgbClr val="3F434B"/>
              </a:solidFill>
              <a:latin typeface="Calibri" pitchFamily="34" charset="0"/>
              <a:cs typeface="Calibri" pitchFamily="34" charset="0"/>
            </a:endParaRPr>
          </a:p>
          <a:p>
            <a:r>
              <a:rPr lang="fr-FR" sz="1600" dirty="0" smtClean="0">
                <a:solidFill>
                  <a:srgbClr val="3F434B"/>
                </a:solidFill>
                <a:latin typeface="Calibri" pitchFamily="34" charset="0"/>
                <a:cs typeface="Calibri" pitchFamily="34" charset="0"/>
              </a:rPr>
              <a:t>b. Le stage PPI</a:t>
            </a:r>
          </a:p>
          <a:p>
            <a:endParaRPr lang="fr-FR" sz="1400" dirty="0" smtClean="0">
              <a:solidFill>
                <a:srgbClr val="3F434B"/>
              </a:solidFill>
              <a:latin typeface="Calibri" pitchFamily="34" charset="0"/>
              <a:cs typeface="Calibri" pitchFamily="34" charset="0"/>
            </a:endParaRPr>
          </a:p>
          <a:p>
            <a:pPr marL="171450" lvl="0" indent="-171450" algn="just">
              <a:buFont typeface="Arial" pitchFamily="34" charset="0"/>
              <a:buChar char="•"/>
            </a:pPr>
            <a:r>
              <a:rPr lang="fr-FR" sz="1400" dirty="0">
                <a:latin typeface="Calibri" pitchFamily="34" charset="0"/>
                <a:cs typeface="Calibri" pitchFamily="34" charset="0"/>
              </a:rPr>
              <a:t>r</a:t>
            </a:r>
            <a:r>
              <a:rPr lang="fr-FR" sz="1400" dirty="0" smtClean="0">
                <a:latin typeface="Calibri" pitchFamily="34" charset="0"/>
                <a:cs typeface="Calibri" pitchFamily="34" charset="0"/>
              </a:rPr>
              <a:t>éduire </a:t>
            </a:r>
            <a:r>
              <a:rPr lang="fr-FR" sz="1400" dirty="0">
                <a:latin typeface="Calibri" pitchFamily="34" charset="0"/>
                <a:cs typeface="Calibri" pitchFamily="34" charset="0"/>
              </a:rPr>
              <a:t>la période PPI à 3 mois minimum.</a:t>
            </a:r>
          </a:p>
          <a:p>
            <a:pPr marL="171450" indent="-171450" algn="just">
              <a:buFont typeface="Arial" pitchFamily="34" charset="0"/>
              <a:buChar char="•"/>
            </a:pPr>
            <a:endParaRPr lang="fr-FR" sz="1400" dirty="0">
              <a:latin typeface="Calibri" pitchFamily="34" charset="0"/>
              <a:cs typeface="Calibri" pitchFamily="34" charset="0"/>
            </a:endParaRPr>
          </a:p>
          <a:p>
            <a:pPr marL="171450" lvl="0" indent="-171450" algn="just">
              <a:buFont typeface="Arial" pitchFamily="34" charset="0"/>
              <a:buChar char="•"/>
            </a:pPr>
            <a:r>
              <a:rPr lang="fr-FR" sz="1400" dirty="0">
                <a:latin typeface="Calibri" pitchFamily="34" charset="0"/>
                <a:cs typeface="Calibri" pitchFamily="34" charset="0"/>
              </a:rPr>
              <a:t>p</a:t>
            </a:r>
            <a:r>
              <a:rPr lang="fr-FR" sz="1400" dirty="0" smtClean="0">
                <a:latin typeface="Calibri" pitchFamily="34" charset="0"/>
                <a:cs typeface="Calibri" pitchFamily="34" charset="0"/>
              </a:rPr>
              <a:t>ermettre </a:t>
            </a:r>
            <a:r>
              <a:rPr lang="fr-FR" sz="1400" dirty="0">
                <a:latin typeface="Calibri" pitchFamily="34" charset="0"/>
                <a:cs typeface="Calibri" pitchFamily="34" charset="0"/>
              </a:rPr>
              <a:t>à ceux qui le souhaitent d’effectuer un stage d’une durée de 6 mois</a:t>
            </a:r>
            <a:r>
              <a:rPr lang="fr-FR" sz="1200" dirty="0">
                <a:latin typeface="Century Gothic" pitchFamily="34" charset="0"/>
              </a:rPr>
              <a:t>.</a:t>
            </a:r>
          </a:p>
          <a:p>
            <a:pPr marL="171450" indent="-171450" algn="just">
              <a:buFont typeface="Arial" pitchFamily="34" charset="0"/>
              <a:buChar char="•"/>
            </a:pPr>
            <a:endParaRPr lang="fr-FR" sz="1200" dirty="0">
              <a:latin typeface="Century Gothic" pitchFamily="34" charset="0"/>
            </a:endParaRPr>
          </a:p>
          <a:p>
            <a:endParaRPr lang="fr-FR" sz="1400" dirty="0" smtClean="0">
              <a:solidFill>
                <a:srgbClr val="3F434B"/>
              </a:solidFill>
              <a:latin typeface="Century Gothic" pitchFamily="34" charset="0"/>
            </a:endParaRPr>
          </a:p>
        </p:txBody>
      </p:sp>
      <p:sp>
        <p:nvSpPr>
          <p:cNvPr id="3" name="ZoneTexte 2"/>
          <p:cNvSpPr txBox="1"/>
          <p:nvPr/>
        </p:nvSpPr>
        <p:spPr>
          <a:xfrm>
            <a:off x="3559631" y="343635"/>
            <a:ext cx="5552585"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Conclusion </a:t>
            </a:r>
            <a:r>
              <a:rPr lang="fr-FR" sz="2400" dirty="0" smtClean="0">
                <a:solidFill>
                  <a:schemeClr val="tx1">
                    <a:lumMod val="65000"/>
                    <a:lumOff val="35000"/>
                  </a:schemeClr>
                </a:solidFill>
                <a:latin typeface="Century Gothic" pitchFamily="34" charset="0"/>
              </a:rPr>
              <a:t>et propositions</a:t>
            </a:r>
            <a:endParaRPr lang="fr-FR" sz="2400" dirty="0">
              <a:solidFill>
                <a:schemeClr val="tx1">
                  <a:lumMod val="65000"/>
                  <a:lumOff val="35000"/>
                </a:schemeClr>
              </a:solidFill>
              <a:latin typeface="Century Gothic" pitchFamily="34" charset="0"/>
            </a:endParaRPr>
          </a:p>
        </p:txBody>
      </p:sp>
    </p:spTree>
    <p:extLst>
      <p:ext uri="{BB962C8B-B14F-4D97-AF65-F5344CB8AC3E}">
        <p14:creationId xmlns:p14="http://schemas.microsoft.com/office/powerpoint/2010/main" xmlns="" val="935738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184" y="1309354"/>
            <a:ext cx="8531352" cy="4924425"/>
          </a:xfrm>
          <a:prstGeom prst="rect">
            <a:avLst/>
          </a:prstGeom>
        </p:spPr>
        <p:txBody>
          <a:bodyPr wrap="square">
            <a:spAutoFit/>
          </a:bodyPr>
          <a:lstStyle/>
          <a:p>
            <a:r>
              <a:rPr lang="fr-FR" sz="2400" dirty="0">
                <a:latin typeface="Century Gothic" pitchFamily="34" charset="0"/>
              </a:rPr>
              <a:t>Propositions</a:t>
            </a:r>
          </a:p>
          <a:p>
            <a:endParaRPr lang="fr-FR" sz="1400" dirty="0" smtClean="0">
              <a:solidFill>
                <a:srgbClr val="3F434B"/>
              </a:solidFill>
              <a:latin typeface="Century Gothic" pitchFamily="34" charset="0"/>
            </a:endParaRPr>
          </a:p>
          <a:p>
            <a:r>
              <a:rPr lang="fr-FR" sz="1600" dirty="0" smtClean="0">
                <a:latin typeface="Calibri" pitchFamily="34" charset="0"/>
                <a:cs typeface="Calibri" pitchFamily="34" charset="0"/>
              </a:rPr>
              <a:t>c</a:t>
            </a:r>
            <a:r>
              <a:rPr lang="fr-FR" sz="1600" dirty="0">
                <a:latin typeface="Calibri" pitchFamily="34" charset="0"/>
                <a:cs typeface="Calibri" pitchFamily="34" charset="0"/>
              </a:rPr>
              <a:t>. Le stage final</a:t>
            </a:r>
          </a:p>
          <a:p>
            <a:endParaRPr lang="fr-FR" sz="1400" dirty="0">
              <a:solidFill>
                <a:srgbClr val="3F434B"/>
              </a:solidFill>
              <a:latin typeface="Calibri" pitchFamily="34" charset="0"/>
              <a:cs typeface="Calibri" pitchFamily="34" charset="0"/>
            </a:endParaRPr>
          </a:p>
          <a:p>
            <a:pPr marL="171450" lvl="0" indent="-171450" algn="just">
              <a:buFont typeface="Arial" pitchFamily="34" charset="0"/>
              <a:buChar char="•"/>
            </a:pPr>
            <a:r>
              <a:rPr lang="fr-FR" sz="1400" dirty="0">
                <a:latin typeface="Calibri" pitchFamily="34" charset="0"/>
                <a:cs typeface="Calibri" pitchFamily="34" charset="0"/>
              </a:rPr>
              <a:t>Effectuer un stage d’une durée de 6 mois à 9 mois </a:t>
            </a:r>
            <a:r>
              <a:rPr lang="fr-FR" sz="1400" dirty="0" smtClean="0">
                <a:latin typeface="Calibri" pitchFamily="34" charset="0"/>
                <a:cs typeface="Calibri" pitchFamily="34" charset="0"/>
              </a:rPr>
              <a:t>en fonction de la </a:t>
            </a:r>
            <a:r>
              <a:rPr lang="fr-FR" sz="1400" dirty="0">
                <a:latin typeface="Calibri" pitchFamily="34" charset="0"/>
                <a:cs typeface="Calibri" pitchFamily="34" charset="0"/>
              </a:rPr>
              <a:t>réduction de la durée du stage PPI.</a:t>
            </a:r>
          </a:p>
          <a:p>
            <a:pPr lvl="0" algn="just"/>
            <a:endParaRPr lang="fr-FR" sz="1400" dirty="0">
              <a:latin typeface="Calibri" pitchFamily="34" charset="0"/>
              <a:cs typeface="Calibri" pitchFamily="34" charset="0"/>
            </a:endParaRPr>
          </a:p>
          <a:p>
            <a:pPr marL="171450" lvl="0" indent="-171450" algn="just">
              <a:buFont typeface="Arial" pitchFamily="34" charset="0"/>
              <a:buChar char="•"/>
            </a:pPr>
            <a:r>
              <a:rPr lang="fr-FR" sz="1400" dirty="0">
                <a:latin typeface="Calibri" pitchFamily="34" charset="0"/>
                <a:cs typeface="Calibri" pitchFamily="34" charset="0"/>
              </a:rPr>
              <a:t>Renforcer l’immersion dans la profession : conscients que la responsabilisation est la clé d’une formation efficace, certains élèves souhaitent avoir la possibilité selon certaines modalités de prendre part seuls par exemple:</a:t>
            </a:r>
          </a:p>
          <a:p>
            <a:pPr lvl="0" algn="just"/>
            <a:endParaRPr lang="fr-FR" sz="1400" dirty="0">
              <a:latin typeface="Calibri" pitchFamily="34" charset="0"/>
              <a:cs typeface="Calibri" pitchFamily="34" charset="0"/>
            </a:endParaRPr>
          </a:p>
          <a:p>
            <a:pPr marL="628650" lvl="1" indent="-171450" algn="just">
              <a:buFont typeface="Arial" pitchFamily="34" charset="0"/>
              <a:buChar char="•"/>
            </a:pPr>
            <a:r>
              <a:rPr lang="fr-FR" sz="1400" dirty="0">
                <a:latin typeface="Calibri" pitchFamily="34" charset="0"/>
                <a:cs typeface="Calibri" pitchFamily="34" charset="0"/>
              </a:rPr>
              <a:t>aux procédures de comparution immédiate dont l’enjeu est inférieur à un seuil d’amende </a:t>
            </a:r>
            <a:r>
              <a:rPr lang="fr-FR" sz="1400" dirty="0" smtClean="0">
                <a:latin typeface="Calibri" pitchFamily="34" charset="0"/>
                <a:cs typeface="Calibri" pitchFamily="34" charset="0"/>
              </a:rPr>
              <a:t>et/ou </a:t>
            </a:r>
            <a:r>
              <a:rPr lang="fr-FR" sz="1400" dirty="0">
                <a:latin typeface="Calibri" pitchFamily="34" charset="0"/>
                <a:cs typeface="Calibri" pitchFamily="34" charset="0"/>
              </a:rPr>
              <a:t>de peine </a:t>
            </a:r>
            <a:r>
              <a:rPr lang="fr-FR" sz="1400" dirty="0" smtClean="0">
                <a:latin typeface="Calibri" pitchFamily="34" charset="0"/>
                <a:cs typeface="Calibri" pitchFamily="34" charset="0"/>
              </a:rPr>
              <a:t>déterminé.</a:t>
            </a:r>
          </a:p>
          <a:p>
            <a:pPr lvl="1" algn="just"/>
            <a:endParaRPr lang="fr-FR" sz="1400" dirty="0">
              <a:latin typeface="Calibri" pitchFamily="34" charset="0"/>
              <a:cs typeface="Calibri" pitchFamily="34" charset="0"/>
            </a:endParaRPr>
          </a:p>
          <a:p>
            <a:pPr marL="628650" lvl="1" indent="-171450" algn="just">
              <a:buFont typeface="Arial" pitchFamily="34" charset="0"/>
              <a:buChar char="•"/>
            </a:pPr>
            <a:r>
              <a:rPr lang="fr-FR" sz="1400" dirty="0" smtClean="0">
                <a:latin typeface="Calibri" pitchFamily="34" charset="0"/>
                <a:cs typeface="Calibri" pitchFamily="34" charset="0"/>
              </a:rPr>
              <a:t>aux </a:t>
            </a:r>
            <a:r>
              <a:rPr lang="fr-FR" sz="1400" dirty="0">
                <a:latin typeface="Calibri" pitchFamily="34" charset="0"/>
                <a:cs typeface="Calibri" pitchFamily="34" charset="0"/>
              </a:rPr>
              <a:t>audiences devant le TI dont l’enjeu est inférieur à un montant à </a:t>
            </a:r>
            <a:r>
              <a:rPr lang="fr-FR" sz="1400" dirty="0" smtClean="0">
                <a:latin typeface="Calibri" pitchFamily="34" charset="0"/>
                <a:cs typeface="Calibri" pitchFamily="34" charset="0"/>
              </a:rPr>
              <a:t>déterminer.</a:t>
            </a:r>
          </a:p>
          <a:p>
            <a:pPr lvl="1" algn="just"/>
            <a:endParaRPr lang="fr-FR" sz="1400" dirty="0">
              <a:latin typeface="Calibri" pitchFamily="34" charset="0"/>
              <a:cs typeface="Calibri" pitchFamily="34" charset="0"/>
            </a:endParaRPr>
          </a:p>
          <a:p>
            <a:pPr marL="628650" lvl="1" indent="-171450" algn="just">
              <a:buFont typeface="Arial" pitchFamily="34" charset="0"/>
              <a:buChar char="•"/>
            </a:pPr>
            <a:r>
              <a:rPr lang="fr-FR" sz="1400" dirty="0" smtClean="0">
                <a:latin typeface="Calibri" pitchFamily="34" charset="0"/>
                <a:cs typeface="Calibri" pitchFamily="34" charset="0"/>
              </a:rPr>
              <a:t>aux </a:t>
            </a:r>
            <a:r>
              <a:rPr lang="fr-FR" sz="1400" dirty="0">
                <a:latin typeface="Calibri" pitchFamily="34" charset="0"/>
                <a:cs typeface="Calibri" pitchFamily="34" charset="0"/>
              </a:rPr>
              <a:t>audiences devant le bureau de conciliation ou de jugement des </a:t>
            </a:r>
            <a:r>
              <a:rPr lang="fr-FR" sz="1400" dirty="0" smtClean="0">
                <a:latin typeface="Calibri" pitchFamily="34" charset="0"/>
                <a:cs typeface="Calibri" pitchFamily="34" charset="0"/>
              </a:rPr>
              <a:t>Conseil </a:t>
            </a:r>
            <a:r>
              <a:rPr lang="fr-FR" sz="1400" dirty="0">
                <a:latin typeface="Calibri" pitchFamily="34" charset="0"/>
                <a:cs typeface="Calibri" pitchFamily="34" charset="0"/>
              </a:rPr>
              <a:t>de </a:t>
            </a:r>
            <a:r>
              <a:rPr lang="fr-FR" sz="1400" dirty="0" smtClean="0">
                <a:latin typeface="Calibri" pitchFamily="34" charset="0"/>
                <a:cs typeface="Calibri" pitchFamily="34" charset="0"/>
              </a:rPr>
              <a:t>Prud’hommes </a:t>
            </a:r>
            <a:r>
              <a:rPr lang="fr-FR" sz="1400" dirty="0">
                <a:latin typeface="Calibri" pitchFamily="34" charset="0"/>
                <a:cs typeface="Calibri" pitchFamily="34" charset="0"/>
              </a:rPr>
              <a:t>dont l’enjeu est inférieur à un montant à </a:t>
            </a:r>
            <a:r>
              <a:rPr lang="fr-FR" sz="1400" dirty="0" smtClean="0">
                <a:latin typeface="Calibri" pitchFamily="34" charset="0"/>
                <a:cs typeface="Calibri" pitchFamily="34" charset="0"/>
              </a:rPr>
              <a:t>déterminer.</a:t>
            </a:r>
          </a:p>
          <a:p>
            <a:pPr lvl="1" algn="just"/>
            <a:endParaRPr lang="fr-FR" sz="1400" dirty="0">
              <a:latin typeface="Calibri" pitchFamily="34" charset="0"/>
              <a:cs typeface="Calibri" pitchFamily="34" charset="0"/>
            </a:endParaRPr>
          </a:p>
          <a:p>
            <a:pPr marL="628650" lvl="1" indent="-171450" algn="just">
              <a:buFont typeface="Arial" pitchFamily="34" charset="0"/>
              <a:buChar char="•"/>
            </a:pPr>
            <a:r>
              <a:rPr lang="fr-FR" sz="1400" dirty="0" smtClean="0">
                <a:latin typeface="Calibri" pitchFamily="34" charset="0"/>
                <a:cs typeface="Calibri" pitchFamily="34" charset="0"/>
              </a:rPr>
              <a:t>effectuer </a:t>
            </a:r>
            <a:r>
              <a:rPr lang="fr-FR" sz="1400" dirty="0">
                <a:latin typeface="Calibri" pitchFamily="34" charset="0"/>
                <a:cs typeface="Calibri" pitchFamily="34" charset="0"/>
              </a:rPr>
              <a:t>seuls les </a:t>
            </a:r>
            <a:r>
              <a:rPr lang="fr-FR" sz="1400" dirty="0" smtClean="0">
                <a:latin typeface="Calibri" pitchFamily="34" charset="0"/>
                <a:cs typeface="Calibri" pitchFamily="34" charset="0"/>
              </a:rPr>
              <a:t>renvois devant l’ensemble des juridictions. </a:t>
            </a:r>
            <a:endParaRPr lang="fr-FR" sz="1400" dirty="0">
              <a:latin typeface="Calibri" pitchFamily="34" charset="0"/>
              <a:cs typeface="Calibri" pitchFamily="34" charset="0"/>
            </a:endParaRPr>
          </a:p>
          <a:p>
            <a:endParaRPr lang="fr-FR" sz="1200" dirty="0">
              <a:solidFill>
                <a:srgbClr val="3F434B"/>
              </a:solidFill>
              <a:latin typeface="Century Gothic" pitchFamily="34" charset="0"/>
            </a:endParaRPr>
          </a:p>
          <a:p>
            <a:endParaRPr lang="fr-FR" sz="1200" dirty="0">
              <a:solidFill>
                <a:srgbClr val="3F434B"/>
              </a:solidFill>
              <a:latin typeface="Century Gothic" pitchFamily="34" charset="0"/>
            </a:endParaRPr>
          </a:p>
        </p:txBody>
      </p:sp>
      <p:sp>
        <p:nvSpPr>
          <p:cNvPr id="3" name="ZoneTexte 2"/>
          <p:cNvSpPr txBox="1"/>
          <p:nvPr/>
        </p:nvSpPr>
        <p:spPr>
          <a:xfrm>
            <a:off x="3559631" y="343635"/>
            <a:ext cx="5552585"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Conclusion </a:t>
            </a:r>
            <a:r>
              <a:rPr lang="fr-FR" sz="2400" dirty="0" smtClean="0">
                <a:solidFill>
                  <a:schemeClr val="tx1">
                    <a:lumMod val="65000"/>
                    <a:lumOff val="35000"/>
                  </a:schemeClr>
                </a:solidFill>
                <a:latin typeface="Century Gothic" pitchFamily="34" charset="0"/>
              </a:rPr>
              <a:t>et propositions</a:t>
            </a:r>
            <a:endParaRPr lang="fr-FR" sz="2400" dirty="0">
              <a:solidFill>
                <a:schemeClr val="tx1">
                  <a:lumMod val="65000"/>
                  <a:lumOff val="35000"/>
                </a:schemeClr>
              </a:solidFill>
              <a:latin typeface="Century Gothic" pitchFamily="34" charset="0"/>
            </a:endParaRPr>
          </a:p>
        </p:txBody>
      </p:sp>
    </p:spTree>
    <p:extLst>
      <p:ext uri="{BB962C8B-B14F-4D97-AF65-F5344CB8AC3E}">
        <p14:creationId xmlns:p14="http://schemas.microsoft.com/office/powerpoint/2010/main" xmlns="" val="3874450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064" y="1359099"/>
            <a:ext cx="8366760" cy="4616648"/>
          </a:xfrm>
          <a:prstGeom prst="rect">
            <a:avLst/>
          </a:prstGeom>
        </p:spPr>
        <p:txBody>
          <a:bodyPr wrap="square">
            <a:spAutoFit/>
          </a:bodyPr>
          <a:lstStyle/>
          <a:p>
            <a:r>
              <a:rPr lang="fr-FR" sz="2400" dirty="0" smtClean="0">
                <a:latin typeface="Century Gothic" pitchFamily="34" charset="0"/>
              </a:rPr>
              <a:t>Propositions</a:t>
            </a:r>
          </a:p>
          <a:p>
            <a:endParaRPr lang="fr-FR" dirty="0">
              <a:latin typeface="Century Gothic" pitchFamily="34" charset="0"/>
            </a:endParaRPr>
          </a:p>
          <a:p>
            <a:r>
              <a:rPr lang="fr-FR" sz="1600" b="1" dirty="0" smtClean="0">
                <a:latin typeface="Calibri" pitchFamily="34" charset="0"/>
                <a:cs typeface="Calibri" pitchFamily="34" charset="0"/>
              </a:rPr>
              <a:t>3. Sur le statut de l’élève-avocat</a:t>
            </a:r>
          </a:p>
          <a:p>
            <a:endParaRPr lang="fr-FR" sz="1400" dirty="0" smtClean="0">
              <a:latin typeface="Century Gothic" pitchFamily="34" charset="0"/>
            </a:endParaRPr>
          </a:p>
          <a:p>
            <a:endParaRPr lang="fr-FR" sz="1400" dirty="0">
              <a:latin typeface="Century Gothic" pitchFamily="34" charset="0"/>
            </a:endParaRPr>
          </a:p>
          <a:p>
            <a:pPr lvl="0"/>
            <a:r>
              <a:rPr lang="fr-FR" sz="1600" dirty="0" smtClean="0">
                <a:latin typeface="Calibri" pitchFamily="34" charset="0"/>
                <a:cs typeface="Calibri" pitchFamily="34" charset="0"/>
              </a:rPr>
              <a:t>a. Niveau </a:t>
            </a:r>
            <a:r>
              <a:rPr lang="fr-FR" sz="1600" dirty="0">
                <a:latin typeface="Calibri" pitchFamily="34" charset="0"/>
                <a:cs typeface="Calibri" pitchFamily="34" charset="0"/>
              </a:rPr>
              <a:t>de gratification de </a:t>
            </a:r>
            <a:r>
              <a:rPr lang="fr-FR" sz="1600" dirty="0" smtClean="0">
                <a:latin typeface="Calibri" pitchFamily="34" charset="0"/>
                <a:cs typeface="Calibri" pitchFamily="34" charset="0"/>
              </a:rPr>
              <a:t>l’élève-avocat</a:t>
            </a:r>
          </a:p>
          <a:p>
            <a:pPr lvl="0"/>
            <a:endParaRPr lang="fr-FR" sz="1400" dirty="0">
              <a:latin typeface="Century Gothic" pitchFamily="34" charset="0"/>
            </a:endParaRPr>
          </a:p>
          <a:p>
            <a:pPr marL="171450" indent="-171450" algn="just">
              <a:buFont typeface="Arial" pitchFamily="34" charset="0"/>
              <a:buChar char="•"/>
            </a:pPr>
            <a:r>
              <a:rPr lang="fr-FR" sz="1400" dirty="0" smtClean="0">
                <a:latin typeface="Calibri" pitchFamily="34" charset="0"/>
                <a:cs typeface="Calibri" pitchFamily="34" charset="0"/>
              </a:rPr>
              <a:t>augmenter </a:t>
            </a:r>
            <a:r>
              <a:rPr lang="fr-FR" sz="1400" dirty="0">
                <a:latin typeface="Calibri" pitchFamily="34" charset="0"/>
                <a:cs typeface="Calibri" pitchFamily="34" charset="0"/>
              </a:rPr>
              <a:t>l’ensemble des gratifications au niveau du SMIC quel que soit le stage.</a:t>
            </a:r>
          </a:p>
          <a:p>
            <a:pPr lvl="0"/>
            <a:endParaRPr lang="fr-FR" sz="1400" dirty="0">
              <a:latin typeface="Century Gothic" pitchFamily="34" charset="0"/>
            </a:endParaRPr>
          </a:p>
          <a:p>
            <a:endParaRPr lang="fr-FR" dirty="0" smtClean="0">
              <a:latin typeface="Century Gothic" pitchFamily="34" charset="0"/>
            </a:endParaRPr>
          </a:p>
          <a:p>
            <a:r>
              <a:rPr lang="fr-FR" sz="1600" dirty="0" smtClean="0">
                <a:latin typeface="Calibri" pitchFamily="34" charset="0"/>
                <a:cs typeface="Calibri" pitchFamily="34" charset="0"/>
              </a:rPr>
              <a:t>b. Statut </a:t>
            </a:r>
            <a:r>
              <a:rPr lang="fr-FR" sz="1600" dirty="0">
                <a:latin typeface="Calibri" pitchFamily="34" charset="0"/>
                <a:cs typeface="Calibri" pitchFamily="34" charset="0"/>
              </a:rPr>
              <a:t>entre l’obtention du CAPA et la prestation de </a:t>
            </a:r>
            <a:r>
              <a:rPr lang="fr-FR" sz="1600" dirty="0" smtClean="0">
                <a:latin typeface="Calibri" pitchFamily="34" charset="0"/>
                <a:cs typeface="Calibri" pitchFamily="34" charset="0"/>
              </a:rPr>
              <a:t>serment</a:t>
            </a:r>
          </a:p>
          <a:p>
            <a:endParaRPr lang="fr-FR" sz="1400" dirty="0" smtClean="0">
              <a:latin typeface="Century Gothic" pitchFamily="34" charset="0"/>
            </a:endParaRPr>
          </a:p>
          <a:p>
            <a:pPr marL="171450" lvl="0" indent="-171450" algn="just">
              <a:buFont typeface="Arial" pitchFamily="34" charset="0"/>
              <a:buChar char="•"/>
            </a:pPr>
            <a:r>
              <a:rPr lang="fr-FR" sz="1400" dirty="0" smtClean="0">
                <a:latin typeface="Calibri" pitchFamily="34" charset="0"/>
                <a:cs typeface="Calibri" pitchFamily="34" charset="0"/>
              </a:rPr>
              <a:t>favoriser le </a:t>
            </a:r>
            <a:r>
              <a:rPr lang="fr-FR" sz="1400" dirty="0">
                <a:latin typeface="Calibri" pitchFamily="34" charset="0"/>
                <a:cs typeface="Calibri" pitchFamily="34" charset="0"/>
              </a:rPr>
              <a:t>recours </a:t>
            </a:r>
            <a:r>
              <a:rPr lang="fr-FR" sz="1400" dirty="0" smtClean="0">
                <a:latin typeface="Calibri" pitchFamily="34" charset="0"/>
                <a:cs typeface="Calibri" pitchFamily="34" charset="0"/>
              </a:rPr>
              <a:t>obligatoire au </a:t>
            </a:r>
            <a:r>
              <a:rPr lang="fr-FR" sz="1400" dirty="0">
                <a:latin typeface="Calibri" pitchFamily="34" charset="0"/>
                <a:cs typeface="Calibri" pitchFamily="34" charset="0"/>
              </a:rPr>
              <a:t>CDD avec l’appui </a:t>
            </a:r>
            <a:r>
              <a:rPr lang="fr-FR" sz="1400" dirty="0" smtClean="0">
                <a:latin typeface="Calibri" pitchFamily="34" charset="0"/>
                <a:cs typeface="Calibri" pitchFamily="34" charset="0"/>
              </a:rPr>
              <a:t>des écoles.</a:t>
            </a:r>
          </a:p>
          <a:p>
            <a:pPr marL="171450" lvl="0" indent="-171450" algn="just">
              <a:buFont typeface="Arial" pitchFamily="34" charset="0"/>
              <a:buChar char="•"/>
            </a:pPr>
            <a:endParaRPr lang="fr-FR" sz="1400" dirty="0">
              <a:latin typeface="Calibri" pitchFamily="34" charset="0"/>
              <a:cs typeface="Calibri" pitchFamily="34" charset="0"/>
            </a:endParaRPr>
          </a:p>
          <a:p>
            <a:pPr lvl="0" algn="just"/>
            <a:r>
              <a:rPr lang="fr-FR" sz="1400" dirty="0" smtClean="0">
                <a:latin typeface="Calibri" pitchFamily="34" charset="0"/>
                <a:cs typeface="Calibri" pitchFamily="34" charset="0"/>
              </a:rPr>
              <a:t>ou</a:t>
            </a:r>
            <a:endParaRPr lang="fr-FR" sz="1400" dirty="0">
              <a:latin typeface="Calibri" pitchFamily="34" charset="0"/>
              <a:cs typeface="Calibri" pitchFamily="34" charset="0"/>
            </a:endParaRPr>
          </a:p>
          <a:p>
            <a:pPr algn="just"/>
            <a:r>
              <a:rPr lang="fr-FR" sz="1400" dirty="0">
                <a:latin typeface="Calibri" pitchFamily="34" charset="0"/>
                <a:cs typeface="Calibri" pitchFamily="34" charset="0"/>
              </a:rPr>
              <a:t> </a:t>
            </a:r>
          </a:p>
          <a:p>
            <a:pPr marL="171450" lvl="0" indent="-171450" algn="just">
              <a:buFont typeface="Arial" pitchFamily="34" charset="0"/>
              <a:buChar char="•"/>
            </a:pPr>
            <a:r>
              <a:rPr lang="fr-FR" sz="1400" dirty="0">
                <a:latin typeface="Calibri" pitchFamily="34" charset="0"/>
                <a:cs typeface="Calibri" pitchFamily="34" charset="0"/>
              </a:rPr>
              <a:t>e</a:t>
            </a:r>
            <a:r>
              <a:rPr lang="fr-FR" sz="1400" dirty="0" smtClean="0">
                <a:latin typeface="Calibri" pitchFamily="34" charset="0"/>
                <a:cs typeface="Calibri" pitchFamily="34" charset="0"/>
              </a:rPr>
              <a:t>ncadrer l’ensemble </a:t>
            </a:r>
            <a:r>
              <a:rPr lang="fr-FR" sz="1400" dirty="0">
                <a:latin typeface="Calibri" pitchFamily="34" charset="0"/>
                <a:cs typeface="Calibri" pitchFamily="34" charset="0"/>
              </a:rPr>
              <a:t>de la période de formation jusqu’à la prestation de serment par un contrat de professionnalisation.</a:t>
            </a:r>
          </a:p>
          <a:p>
            <a:endParaRPr lang="fr-FR" dirty="0">
              <a:latin typeface="Century Gothic" pitchFamily="34" charset="0"/>
            </a:endParaRPr>
          </a:p>
        </p:txBody>
      </p:sp>
      <p:sp>
        <p:nvSpPr>
          <p:cNvPr id="3" name="ZoneTexte 2"/>
          <p:cNvSpPr txBox="1"/>
          <p:nvPr/>
        </p:nvSpPr>
        <p:spPr>
          <a:xfrm>
            <a:off x="3559631" y="343635"/>
            <a:ext cx="5552585"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Conclusion </a:t>
            </a:r>
            <a:r>
              <a:rPr lang="fr-FR" sz="2400" dirty="0" smtClean="0">
                <a:solidFill>
                  <a:schemeClr val="tx1">
                    <a:lumMod val="65000"/>
                    <a:lumOff val="35000"/>
                  </a:schemeClr>
                </a:solidFill>
                <a:latin typeface="Century Gothic" pitchFamily="34" charset="0"/>
              </a:rPr>
              <a:t>et propositions</a:t>
            </a:r>
            <a:endParaRPr lang="fr-FR" sz="2400" dirty="0">
              <a:solidFill>
                <a:schemeClr val="tx1">
                  <a:lumMod val="65000"/>
                  <a:lumOff val="35000"/>
                </a:schemeClr>
              </a:solidFill>
              <a:latin typeface="Century Gothic" pitchFamily="34" charset="0"/>
            </a:endParaRPr>
          </a:p>
        </p:txBody>
      </p:sp>
    </p:spTree>
    <p:extLst>
      <p:ext uri="{BB962C8B-B14F-4D97-AF65-F5344CB8AC3E}">
        <p14:creationId xmlns:p14="http://schemas.microsoft.com/office/powerpoint/2010/main" xmlns="" val="602782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85056" y="1728650"/>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a:latin typeface="Arial" pitchFamily="34" charset="0"/>
                <a:cs typeface="Arial" pitchFamily="34" charset="0"/>
              </a:rPr>
              <a:t>2</a:t>
            </a:r>
          </a:p>
        </p:txBody>
      </p:sp>
      <p:sp>
        <p:nvSpPr>
          <p:cNvPr id="5" name="Rectangle 4"/>
          <p:cNvSpPr/>
          <p:nvPr/>
        </p:nvSpPr>
        <p:spPr>
          <a:xfrm>
            <a:off x="718457" y="1655855"/>
            <a:ext cx="4071258" cy="646331"/>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exercé une activité professionnelle durant la formation ? </a:t>
            </a:r>
            <a:endParaRPr lang="fr-FR" dirty="0">
              <a:solidFill>
                <a:schemeClr val="bg1">
                  <a:lumMod val="65000"/>
                </a:schemeClr>
              </a:solidFill>
              <a:cs typeface="Arial" pitchFamily="34" charset="0"/>
            </a:endParaRPr>
          </a:p>
        </p:txBody>
      </p:sp>
      <p:graphicFrame>
        <p:nvGraphicFramePr>
          <p:cNvPr id="6" name="Graphique 5"/>
          <p:cNvGraphicFramePr/>
          <p:nvPr>
            <p:extLst>
              <p:ext uri="{D42A27DB-BD31-4B8C-83A1-F6EECF244321}">
                <p14:modId xmlns:p14="http://schemas.microsoft.com/office/powerpoint/2010/main" xmlns="" val="2669131031"/>
              </p:ext>
            </p:extLst>
          </p:nvPr>
        </p:nvGraphicFramePr>
        <p:xfrm>
          <a:off x="125760" y="2747255"/>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1817914" y="186798"/>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Première </a:t>
            </a:r>
            <a:r>
              <a:rPr lang="fr-FR" sz="2400" dirty="0" smtClean="0">
                <a:solidFill>
                  <a:schemeClr val="tx1">
                    <a:lumMod val="75000"/>
                    <a:lumOff val="25000"/>
                  </a:schemeClr>
                </a:solidFill>
                <a:latin typeface="Century Gothic" pitchFamily="34" charset="0"/>
              </a:rPr>
              <a:t>partie</a:t>
            </a:r>
          </a:p>
        </p:txBody>
      </p:sp>
      <p:sp>
        <p:nvSpPr>
          <p:cNvPr id="8" name="Rectangle 7"/>
          <p:cNvSpPr/>
          <p:nvPr/>
        </p:nvSpPr>
        <p:spPr>
          <a:xfrm>
            <a:off x="7300666" y="624192"/>
            <a:ext cx="1790618" cy="307777"/>
          </a:xfrm>
          <a:prstGeom prst="rect">
            <a:avLst/>
          </a:prstGeom>
        </p:spPr>
        <p:txBody>
          <a:bodyPr wrap="none">
            <a:spAutoFit/>
          </a:bodyPr>
          <a:lstStyle/>
          <a:p>
            <a:pPr algn="r"/>
            <a:r>
              <a:rPr lang="fr-FR" sz="1400" dirty="0">
                <a:solidFill>
                  <a:schemeClr val="tx1">
                    <a:lumMod val="65000"/>
                    <a:lumOff val="35000"/>
                  </a:schemeClr>
                </a:solidFill>
              </a:rPr>
              <a:t>DONNEES LIMINAIRES</a:t>
            </a:r>
          </a:p>
        </p:txBody>
      </p:sp>
    </p:spTree>
    <p:extLst>
      <p:ext uri="{BB962C8B-B14F-4D97-AF65-F5344CB8AC3E}">
        <p14:creationId xmlns:p14="http://schemas.microsoft.com/office/powerpoint/2010/main" xmlns="" val="420345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85056" y="1739536"/>
            <a:ext cx="478971" cy="47897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dirty="0">
                <a:latin typeface="Arial" pitchFamily="34" charset="0"/>
                <a:cs typeface="Arial" pitchFamily="34" charset="0"/>
              </a:rPr>
              <a:t>3</a:t>
            </a:r>
          </a:p>
        </p:txBody>
      </p:sp>
      <p:sp>
        <p:nvSpPr>
          <p:cNvPr id="5" name="Rectangle 4"/>
          <p:cNvSpPr/>
          <p:nvPr/>
        </p:nvSpPr>
        <p:spPr>
          <a:xfrm>
            <a:off x="707571" y="1536109"/>
            <a:ext cx="4071258" cy="923330"/>
          </a:xfrm>
          <a:prstGeom prst="rect">
            <a:avLst/>
          </a:prstGeom>
        </p:spPr>
        <p:txBody>
          <a:bodyPr wrap="square">
            <a:spAutoFit/>
          </a:bodyPr>
          <a:lstStyle/>
          <a:p>
            <a:r>
              <a:rPr lang="fr-FR" dirty="0" smtClean="0">
                <a:solidFill>
                  <a:schemeClr val="tx1">
                    <a:lumMod val="75000"/>
                    <a:lumOff val="25000"/>
                  </a:schemeClr>
                </a:solidFill>
                <a:cs typeface="Arial" pitchFamily="34" charset="0"/>
              </a:rPr>
              <a:t>Avez-vous bénéficié d’un aménagement de la formation pour une activité professionnelle ? </a:t>
            </a:r>
            <a:endParaRPr lang="fr-FR" dirty="0">
              <a:solidFill>
                <a:schemeClr val="tx1">
                  <a:lumMod val="75000"/>
                  <a:lumOff val="25000"/>
                </a:schemeClr>
              </a:solidFill>
              <a:cs typeface="Arial" pitchFamily="34" charset="0"/>
            </a:endParaRPr>
          </a:p>
        </p:txBody>
      </p:sp>
      <p:graphicFrame>
        <p:nvGraphicFramePr>
          <p:cNvPr id="6" name="Graphique 5"/>
          <p:cNvGraphicFramePr/>
          <p:nvPr>
            <p:extLst>
              <p:ext uri="{D42A27DB-BD31-4B8C-83A1-F6EECF244321}">
                <p14:modId xmlns:p14="http://schemas.microsoft.com/office/powerpoint/2010/main" xmlns="" val="1274645528"/>
              </p:ext>
            </p:extLst>
          </p:nvPr>
        </p:nvGraphicFramePr>
        <p:xfrm>
          <a:off x="125760" y="2424034"/>
          <a:ext cx="458383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185056" y="5593028"/>
            <a:ext cx="4524535" cy="861774"/>
          </a:xfrm>
          <a:prstGeom prst="rect">
            <a:avLst/>
          </a:prstGeom>
          <a:noFill/>
        </p:spPr>
        <p:txBody>
          <a:bodyPr wrap="square" rtlCol="0">
            <a:spAutoFit/>
          </a:bodyPr>
          <a:lstStyle/>
          <a:p>
            <a:pPr algn="just"/>
            <a:r>
              <a:rPr lang="fr-FR" sz="1000" dirty="0" smtClean="0"/>
              <a:t>En détail : parmi ceux qui ont répondu oui, certains ont précisé </a:t>
            </a:r>
            <a:r>
              <a:rPr lang="fr-FR" sz="1000" b="1" dirty="0" smtClean="0"/>
              <a:t>« possibilité de changer de groupe, concentration des cours sur trois jours en début de semaine, cours du soir pour les salariés (EFB), cours tous les matins pour une alternance l’après midi ».</a:t>
            </a:r>
            <a:endParaRPr lang="fr-FR" sz="1000" b="1" dirty="0"/>
          </a:p>
          <a:p>
            <a:pPr algn="just"/>
            <a:endParaRPr lang="fr-FR" sz="1000" dirty="0"/>
          </a:p>
        </p:txBody>
      </p:sp>
      <p:sp>
        <p:nvSpPr>
          <p:cNvPr id="8" name="Rectangle 7"/>
          <p:cNvSpPr/>
          <p:nvPr/>
        </p:nvSpPr>
        <p:spPr>
          <a:xfrm>
            <a:off x="7300666" y="624192"/>
            <a:ext cx="1790618" cy="307777"/>
          </a:xfrm>
          <a:prstGeom prst="rect">
            <a:avLst/>
          </a:prstGeom>
        </p:spPr>
        <p:txBody>
          <a:bodyPr wrap="none">
            <a:spAutoFit/>
          </a:bodyPr>
          <a:lstStyle/>
          <a:p>
            <a:pPr algn="r"/>
            <a:r>
              <a:rPr lang="fr-FR" sz="1400" dirty="0">
                <a:solidFill>
                  <a:schemeClr val="tx1">
                    <a:lumMod val="65000"/>
                    <a:lumOff val="35000"/>
                  </a:schemeClr>
                </a:solidFill>
              </a:rPr>
              <a:t>DONNEES LIMINAIRES</a:t>
            </a:r>
          </a:p>
        </p:txBody>
      </p:sp>
      <p:sp>
        <p:nvSpPr>
          <p:cNvPr id="9" name="ZoneTexte 8"/>
          <p:cNvSpPr txBox="1"/>
          <p:nvPr/>
        </p:nvSpPr>
        <p:spPr>
          <a:xfrm>
            <a:off x="1817914" y="186798"/>
            <a:ext cx="7294303" cy="461665"/>
          </a:xfrm>
          <a:prstGeom prst="rect">
            <a:avLst/>
          </a:prstGeom>
          <a:noFill/>
        </p:spPr>
        <p:txBody>
          <a:bodyPr wrap="square" rtlCol="0">
            <a:spAutoFit/>
          </a:bodyPr>
          <a:lstStyle/>
          <a:p>
            <a:pPr algn="r"/>
            <a:r>
              <a:rPr lang="fr-FR" sz="2400" dirty="0" smtClean="0">
                <a:solidFill>
                  <a:schemeClr val="accent6">
                    <a:lumMod val="75000"/>
                  </a:schemeClr>
                </a:solidFill>
                <a:latin typeface="Century Gothic" pitchFamily="34" charset="0"/>
              </a:rPr>
              <a:t>Première </a:t>
            </a:r>
            <a:r>
              <a:rPr lang="fr-FR" sz="2400" dirty="0" smtClean="0">
                <a:solidFill>
                  <a:schemeClr val="tx1">
                    <a:lumMod val="75000"/>
                    <a:lumOff val="25000"/>
                  </a:schemeClr>
                </a:solidFill>
                <a:latin typeface="Century Gothic" pitchFamily="34" charset="0"/>
              </a:rPr>
              <a:t>partie</a:t>
            </a:r>
          </a:p>
        </p:txBody>
      </p:sp>
    </p:spTree>
    <p:extLst>
      <p:ext uri="{BB962C8B-B14F-4D97-AF65-F5344CB8AC3E}">
        <p14:creationId xmlns:p14="http://schemas.microsoft.com/office/powerpoint/2010/main" xmlns="" val="20944200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TotalTime>
  <Words>2399</Words>
  <Application>Microsoft Office PowerPoint</Application>
  <PresentationFormat>Affichage à l'écran (4:3)</PresentationFormat>
  <Paragraphs>734</Paragraphs>
  <Slides>72</Slides>
  <Notes>72</Notes>
  <HiddenSlides>0</HiddenSlides>
  <MMClips>0</MMClips>
  <ScaleCrop>false</ScaleCrop>
  <HeadingPairs>
    <vt:vector size="4" baseType="variant">
      <vt:variant>
        <vt:lpstr>Thème</vt:lpstr>
      </vt:variant>
      <vt:variant>
        <vt:i4>1</vt:i4>
      </vt:variant>
      <vt:variant>
        <vt:lpstr>Titres des diapositives</vt:lpstr>
      </vt:variant>
      <vt:variant>
        <vt:i4>72</vt:i4>
      </vt:variant>
    </vt:vector>
  </HeadingPairs>
  <TitlesOfParts>
    <vt:vector size="7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Sorin DINCULESCU</dc:creator>
  <cp:lastModifiedBy>SALA</cp:lastModifiedBy>
  <cp:revision>17</cp:revision>
  <dcterms:created xsi:type="dcterms:W3CDTF">2012-06-07T16:11:25Z</dcterms:created>
  <dcterms:modified xsi:type="dcterms:W3CDTF">2012-07-09T13:49:12Z</dcterms:modified>
</cp:coreProperties>
</file>