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7B87F3-EB7F-4436-9D06-A2F0DDC5B293}" type="datetimeFigureOut">
              <a:rPr lang="fr-FR" smtClean="0"/>
              <a:pPr/>
              <a:t>12/06/2013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EC47E-4559-4192-9FBF-096A66D3551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00462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355B9B-B60B-4284-8C4F-24960A26AD03}" type="slidenum">
              <a:rPr lang="fr-FR"/>
              <a:pPr/>
              <a:t>1</a:t>
            </a:fld>
            <a:endParaRPr lang="fr-FR"/>
          </a:p>
        </p:txBody>
      </p:sp>
      <p:sp>
        <p:nvSpPr>
          <p:cNvPr id="332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smtClean="0"/>
              <a:t>Cliquez pour modifier le style du titre du masque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648200"/>
            <a:ext cx="6400800" cy="1752600"/>
          </a:xfrm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1B9586A4-F671-42DD-8C70-2B8B05D0AAC5}" type="datetime6">
              <a:rPr lang="fr-FR">
                <a:solidFill>
                  <a:srgbClr val="FFFFFF"/>
                </a:solidFill>
              </a:rPr>
              <a:pPr/>
              <a:t>juin 13</a:t>
            </a:fld>
            <a:endParaRPr lang="fr-FR">
              <a:solidFill>
                <a:srgbClr val="FFFFFF"/>
              </a:solidFill>
            </a:endParaRPr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>
                <a:solidFill>
                  <a:srgbClr val="FFFFFF"/>
                </a:solidFill>
              </a:rPr>
              <a:t>Corporate Meeting</a:t>
            </a:r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8096EC7-EE18-4473-A5D4-D1E83F927FE9}" type="slidenum">
              <a:rPr lang="fr-FR">
                <a:solidFill>
                  <a:srgbClr val="FFFFFF"/>
                </a:solidFill>
              </a:rPr>
              <a:pPr/>
              <a:t>‹N°›</a:t>
            </a:fld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8990017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579261-384C-49FE-8DAE-94E59BE24DC3}" type="slidenum">
              <a:rPr lang="fr-FR">
                <a:solidFill>
                  <a:srgbClr val="FFFFFF"/>
                </a:solidFill>
              </a:rPr>
              <a:pPr/>
              <a:t>‹N°›</a:t>
            </a:fld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7635112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76200"/>
            <a:ext cx="1943100" cy="59436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5676900" cy="59436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86F0E-9805-4C2D-BAC8-F2C8C96A4EB8}" type="slidenum">
              <a:rPr lang="fr-FR">
                <a:solidFill>
                  <a:srgbClr val="FFFFFF"/>
                </a:solidFill>
              </a:rPr>
              <a:pPr/>
              <a:t>‹N°›</a:t>
            </a:fld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0684934"/>
      </p:ext>
    </p:extLst>
  </p:cSld>
  <p:clrMapOvr>
    <a:masterClrMapping/>
  </p:clrMapOvr>
  <p:transition spd="med"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8382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85800" y="1219200"/>
            <a:ext cx="7772400" cy="4800600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419600" y="64770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990600" y="6477000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4770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D85C2D16-C938-4383-9325-0C7E8F535133}" type="slidenum">
              <a:rPr lang="fr-FR">
                <a:solidFill>
                  <a:srgbClr val="FFFFFF"/>
                </a:solidFill>
              </a:rPr>
              <a:pPr/>
              <a:t>‹N°›</a:t>
            </a:fld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5035842"/>
      </p:ext>
    </p:extLst>
  </p:cSld>
  <p:clrMapOvr>
    <a:masterClrMapping/>
  </p:clrMapOvr>
  <p:transition spd="med"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685800" y="76200"/>
            <a:ext cx="777240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419600" y="64770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990600" y="6477000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4770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D80602EA-1E1E-48B1-809B-3B23BF6FEA7E}" type="slidenum">
              <a:rPr lang="fr-FR">
                <a:solidFill>
                  <a:srgbClr val="FFFFFF"/>
                </a:solidFill>
              </a:rPr>
              <a:pPr/>
              <a:t>‹N°›</a:t>
            </a:fld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3375071"/>
      </p:ext>
    </p:extLst>
  </p:cSld>
  <p:clrMapOvr>
    <a:masterClrMapping/>
  </p:clrMapOvr>
  <p:transition spd="med">
    <p:zo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8382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685800" y="1219200"/>
            <a:ext cx="7772400" cy="4800600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419600" y="64770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990600" y="6477000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4770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2B57845C-EA0E-4D77-BAAA-5CB4FB7B4383}" type="slidenum">
              <a:rPr lang="fr-FR">
                <a:solidFill>
                  <a:srgbClr val="FFFFFF"/>
                </a:solidFill>
              </a:rPr>
              <a:pPr/>
              <a:t>‹N°›</a:t>
            </a:fld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6439474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35CA9E-9B8D-43F6-91E1-75B2046B7046}" type="slidenum">
              <a:rPr lang="fr-FR">
                <a:solidFill>
                  <a:srgbClr val="FFFFFF"/>
                </a:solidFill>
              </a:rPr>
              <a:pPr/>
              <a:t>‹N°›</a:t>
            </a:fld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6907377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05B40E-1B8C-485C-9B15-556D955E73EA}" type="slidenum">
              <a:rPr lang="fr-FR">
                <a:solidFill>
                  <a:srgbClr val="FFFFFF"/>
                </a:solidFill>
              </a:rPr>
              <a:pPr/>
              <a:t>‹N°›</a:t>
            </a:fld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6077761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C4122E-9204-4C31-BCC0-4206864CF6CE}" type="slidenum">
              <a:rPr lang="fr-FR">
                <a:solidFill>
                  <a:srgbClr val="FFFFFF"/>
                </a:solidFill>
              </a:rPr>
              <a:pPr/>
              <a:t>‹N°›</a:t>
            </a:fld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839044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1249D-AA76-4DBD-B3E0-142D12EE416C}" type="slidenum">
              <a:rPr lang="fr-FR">
                <a:solidFill>
                  <a:srgbClr val="FFFFFF"/>
                </a:solidFill>
              </a:rPr>
              <a:pPr/>
              <a:t>‹N°›</a:t>
            </a:fld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19174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6C93F1-BD84-4C20-B2A4-CDC742566C3E}" type="slidenum">
              <a:rPr lang="fr-FR">
                <a:solidFill>
                  <a:srgbClr val="FFFFFF"/>
                </a:solidFill>
              </a:rPr>
              <a:pPr/>
              <a:t>‹N°›</a:t>
            </a:fld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7115646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24C5EA-FCC8-4A3B-8E9E-EDCA98CD48BA}" type="slidenum">
              <a:rPr lang="fr-FR">
                <a:solidFill>
                  <a:srgbClr val="FFFFFF"/>
                </a:solidFill>
              </a:rPr>
              <a:pPr/>
              <a:t>‹N°›</a:t>
            </a:fld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4375395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5DA2F1-F5B7-44B8-AFBC-637385904881}" type="slidenum">
              <a:rPr lang="fr-FR">
                <a:solidFill>
                  <a:srgbClr val="FFFFFF"/>
                </a:solidFill>
              </a:rPr>
              <a:pPr/>
              <a:t>‹N°›</a:t>
            </a:fld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8332907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952698-5725-4725-8954-5341A1DAB212}" type="slidenum">
              <a:rPr lang="fr-FR">
                <a:solidFill>
                  <a:srgbClr val="FFFFFF"/>
                </a:solidFill>
              </a:rPr>
              <a:pPr/>
              <a:t>‹N°›</a:t>
            </a:fld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9801154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"/>
            <a:ext cx="7772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4800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19600" y="64770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chemeClr val="bg1"/>
                </a:solidFill>
              </a:defRPr>
            </a:lvl1pPr>
          </a:lstStyle>
          <a:p>
            <a:pPr fontAlgn="base"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90600" y="6477000"/>
            <a:ext cx="2895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chemeClr val="bg1"/>
                </a:solidFill>
              </a:defRPr>
            </a:lvl1pPr>
          </a:lstStyle>
          <a:p>
            <a:pPr fontAlgn="base"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>
                <a:solidFill>
                  <a:schemeClr val="bg1"/>
                </a:solidFill>
              </a:defRPr>
            </a:lvl1pPr>
          </a:lstStyle>
          <a:p>
            <a:pPr fontAlgn="base">
              <a:spcAft>
                <a:spcPct val="0"/>
              </a:spcAft>
            </a:pPr>
            <a:fld id="{B20F74D5-8B58-43AA-882F-AB6C022D9CD9}" type="slidenum">
              <a:rPr lang="fr-FR">
                <a:solidFill>
                  <a:srgbClr val="FFFFFF"/>
                </a:solidFill>
              </a:rPr>
              <a:pPr fontAlgn="base">
                <a:spcAft>
                  <a:spcPct val="0"/>
                </a:spcAft>
              </a:pPr>
              <a:t>‹N°›</a:t>
            </a:fld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775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med">
    <p:zoom/>
  </p:transition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 b="1">
          <a:solidFill>
            <a:srgbClr val="FC0128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 b="1">
          <a:solidFill>
            <a:srgbClr val="FC0128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 b="1">
          <a:solidFill>
            <a:srgbClr val="FC0128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 b="1">
          <a:solidFill>
            <a:srgbClr val="FC0128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 b="1">
          <a:solidFill>
            <a:srgbClr val="FC0128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FC0128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FC0128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FC0128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FC0128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Char char="§"/>
        <a:defRPr sz="24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Char char="§"/>
        <a:defRPr sz="2400">
          <a:solidFill>
            <a:schemeClr val="bg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Char char="–"/>
        <a:defRPr sz="2000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AC87-2E49-4233-81CF-EEF4465033A2}" type="slidenum">
              <a:rPr lang="fr-FR">
                <a:solidFill>
                  <a:srgbClr val="FFFFFF"/>
                </a:solidFill>
              </a:rPr>
              <a:pPr/>
              <a:t>1</a:t>
            </a:fld>
            <a:endParaRPr lang="fr-FR">
              <a:solidFill>
                <a:srgbClr val="FFFFFF"/>
              </a:solidFill>
            </a:endParaRPr>
          </a:p>
        </p:txBody>
      </p:sp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-76200"/>
            <a:ext cx="7772400" cy="838200"/>
          </a:xfrm>
        </p:spPr>
        <p:txBody>
          <a:bodyPr/>
          <a:lstStyle/>
          <a:p>
            <a:pPr algn="l"/>
            <a:r>
              <a:rPr lang="fr-FR"/>
              <a:t>Plan de l’intervention </a:t>
            </a:r>
          </a:p>
        </p:txBody>
      </p:sp>
      <p:pic>
        <p:nvPicPr>
          <p:cNvPr id="33178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1530350" cy="686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1781" name="Line 5"/>
          <p:cNvSpPr>
            <a:spLocks noChangeShapeType="1"/>
          </p:cNvSpPr>
          <p:nvPr/>
        </p:nvSpPr>
        <p:spPr bwMode="auto">
          <a:xfrm>
            <a:off x="1524000" y="0"/>
            <a:ext cx="0" cy="68580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fr-FR" sz="2400">
              <a:solidFill>
                <a:srgbClr val="333399"/>
              </a:solidFill>
            </a:endParaRPr>
          </a:p>
        </p:txBody>
      </p:sp>
      <p:sp>
        <p:nvSpPr>
          <p:cNvPr id="331782" name="Rectangle 6"/>
          <p:cNvSpPr>
            <a:spLocks noChangeArrowheads="1"/>
          </p:cNvSpPr>
          <p:nvPr/>
        </p:nvSpPr>
        <p:spPr bwMode="auto">
          <a:xfrm>
            <a:off x="3175" y="0"/>
            <a:ext cx="1524000" cy="6858000"/>
          </a:xfrm>
          <a:prstGeom prst="rect">
            <a:avLst/>
          </a:prstGeom>
          <a:solidFill>
            <a:srgbClr val="103184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fr-FR" sz="2400">
              <a:solidFill>
                <a:srgbClr val="333399"/>
              </a:solidFill>
            </a:endParaRPr>
          </a:p>
        </p:txBody>
      </p:sp>
      <p:pic>
        <p:nvPicPr>
          <p:cNvPr id="331783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0375" y="5943600"/>
            <a:ext cx="53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1786" name="Rectangle 10"/>
          <p:cNvSpPr>
            <a:spLocks noChangeArrowheads="1"/>
          </p:cNvSpPr>
          <p:nvPr/>
        </p:nvSpPr>
        <p:spPr bwMode="auto">
          <a:xfrm>
            <a:off x="2036277" y="671691"/>
            <a:ext cx="6477000" cy="6555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solidFill>
                  <a:srgbClr val="000080"/>
                </a:solidFill>
                <a:sym typeface="Wingdings" pitchFamily="2" charset="2"/>
              </a:rPr>
              <a:t>1. </a:t>
            </a:r>
            <a:r>
              <a:rPr lang="fr-FR" sz="2400" dirty="0">
                <a:solidFill>
                  <a:srgbClr val="000080"/>
                </a:solidFill>
                <a:sym typeface="Wingdings" pitchFamily="2" charset="2"/>
              </a:rPr>
              <a:t>Les fondamentaux 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endParaRPr lang="fr-FR" sz="1000" dirty="0">
              <a:solidFill>
                <a:srgbClr val="000080"/>
              </a:solidFill>
              <a:sym typeface="Wingdings" pitchFamily="2" charset="2"/>
            </a:endParaRPr>
          </a:p>
          <a:p>
            <a:pPr marL="914400" lvl="1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AutoNum type="arabicParenR"/>
            </a:pPr>
            <a:r>
              <a:rPr lang="fr-FR" sz="2400" dirty="0" smtClean="0">
                <a:solidFill>
                  <a:srgbClr val="000080"/>
                </a:solidFill>
                <a:sym typeface="Wingdings" pitchFamily="2" charset="2"/>
              </a:rPr>
              <a:t>La santé </a:t>
            </a:r>
          </a:p>
          <a:p>
            <a:pPr marL="1371600" lvl="2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AutoNum type="arabicParenR"/>
            </a:pPr>
            <a:r>
              <a:rPr lang="fr-FR" sz="1400" dirty="0" smtClean="0">
                <a:solidFill>
                  <a:srgbClr val="000080"/>
                </a:solidFill>
                <a:sym typeface="Wingdings" pitchFamily="2" charset="2"/>
              </a:rPr>
              <a:t>Les garanties liées à la CNBF et les cotisations associées</a:t>
            </a:r>
          </a:p>
          <a:p>
            <a:pPr marL="1371600" lvl="2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AutoNum type="arabicParenR"/>
            </a:pPr>
            <a:r>
              <a:rPr lang="fr-FR" sz="1400" dirty="0" smtClean="0">
                <a:solidFill>
                  <a:srgbClr val="000080"/>
                </a:solidFill>
                <a:sym typeface="Wingdings" pitchFamily="2" charset="2"/>
              </a:rPr>
              <a:t>Illustrations pratiques</a:t>
            </a:r>
          </a:p>
          <a:p>
            <a:pPr marL="914400" lvl="1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AutoNum type="arabicParenR"/>
            </a:pPr>
            <a:r>
              <a:rPr lang="fr-FR" sz="2400" dirty="0" smtClean="0">
                <a:solidFill>
                  <a:srgbClr val="000080"/>
                </a:solidFill>
                <a:sym typeface="Wingdings" pitchFamily="2" charset="2"/>
              </a:rPr>
              <a:t>La prévoyance</a:t>
            </a:r>
          </a:p>
          <a:p>
            <a:pPr marL="1371600" lvl="2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AutoNum type="arabicParenR"/>
            </a:pPr>
            <a:r>
              <a:rPr lang="fr-FR" sz="1400" dirty="0" smtClean="0">
                <a:solidFill>
                  <a:srgbClr val="000080"/>
                </a:solidFill>
                <a:sym typeface="Wingdings" pitchFamily="2" charset="2"/>
              </a:rPr>
              <a:t>Les garanties liées à la CNBF et les cotisations associées</a:t>
            </a:r>
          </a:p>
          <a:p>
            <a:pPr marL="1371600" lvl="2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AutoNum type="arabicParenR"/>
            </a:pPr>
            <a:r>
              <a:rPr lang="fr-FR" sz="1400" dirty="0" smtClean="0">
                <a:solidFill>
                  <a:srgbClr val="000080"/>
                </a:solidFill>
                <a:sym typeface="Wingdings" pitchFamily="2" charset="2"/>
              </a:rPr>
              <a:t>Illustrations pratiques</a:t>
            </a:r>
            <a:endParaRPr lang="fr-FR" sz="2400" dirty="0">
              <a:solidFill>
                <a:srgbClr val="000080"/>
              </a:solidFill>
              <a:sym typeface="Wingdings" pitchFamily="2" charset="2"/>
            </a:endParaRPr>
          </a:p>
          <a:p>
            <a:pPr marL="914400" lvl="1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AutoNum type="arabicParenR"/>
            </a:pPr>
            <a:r>
              <a:rPr lang="fr-FR" sz="2400" dirty="0" smtClean="0">
                <a:solidFill>
                  <a:srgbClr val="000080"/>
                </a:solidFill>
                <a:sym typeface="Wingdings" pitchFamily="2" charset="2"/>
              </a:rPr>
              <a:t>La Retraite</a:t>
            </a:r>
          </a:p>
          <a:p>
            <a:pPr marL="1371600" lvl="2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AutoNum type="arabicParenR"/>
            </a:pPr>
            <a:r>
              <a:rPr lang="fr-FR" sz="1400" dirty="0" smtClean="0">
                <a:solidFill>
                  <a:srgbClr val="000080"/>
                </a:solidFill>
                <a:sym typeface="Wingdings" pitchFamily="2" charset="2"/>
              </a:rPr>
              <a:t>Les garanties liées à la CNBF et les cotisations associées</a:t>
            </a:r>
          </a:p>
          <a:p>
            <a:pPr marL="1371600" lvl="2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AutoNum type="arabicParenR"/>
            </a:pPr>
            <a:r>
              <a:rPr lang="fr-FR" sz="1400" dirty="0" smtClean="0">
                <a:solidFill>
                  <a:srgbClr val="000080"/>
                </a:solidFill>
                <a:sym typeface="Wingdings" pitchFamily="2" charset="2"/>
              </a:rPr>
              <a:t>Illustrations pratiques</a:t>
            </a:r>
          </a:p>
          <a:p>
            <a:pPr marL="914400" lvl="1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AutoNum type="arabicParenR"/>
            </a:pPr>
            <a:r>
              <a:rPr lang="fr-FR" sz="2400" dirty="0" smtClean="0">
                <a:solidFill>
                  <a:srgbClr val="000080"/>
                </a:solidFill>
                <a:sym typeface="Wingdings" pitchFamily="2" charset="2"/>
              </a:rPr>
              <a:t>Les principaux contrats de mariage et leurs impacts professionnels</a:t>
            </a:r>
          </a:p>
          <a:p>
            <a:pPr marL="914400" lvl="1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AutoNum type="arabicParenR"/>
            </a:pPr>
            <a:r>
              <a:rPr lang="fr-FR" sz="2400" dirty="0" smtClean="0">
                <a:solidFill>
                  <a:srgbClr val="000080"/>
                </a:solidFill>
                <a:sym typeface="Wingdings" pitchFamily="2" charset="2"/>
              </a:rPr>
              <a:t>L’Assurance Crédit</a:t>
            </a:r>
            <a:endParaRPr lang="fr-FR" sz="2400" dirty="0">
              <a:solidFill>
                <a:srgbClr val="000080"/>
              </a:solidFill>
              <a:sym typeface="Wingdings" pitchFamily="2" charset="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endParaRPr lang="fr-FR" sz="2400" dirty="0">
              <a:solidFill>
                <a:srgbClr val="000080"/>
              </a:solidFill>
              <a:sym typeface="Wingdings" pitchFamily="2" charset="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solidFill>
                  <a:srgbClr val="000080"/>
                </a:solidFill>
                <a:sym typeface="Wingdings" pitchFamily="2" charset="2"/>
              </a:rPr>
              <a:t>2. Savoir évaluer un contrat</a:t>
            </a:r>
            <a:endParaRPr lang="fr-FR" sz="2400" b="1" dirty="0">
              <a:solidFill>
                <a:srgbClr val="000080"/>
              </a:solidFill>
              <a:sym typeface="Wingdings" pitchFamily="2" charset="2"/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solidFill>
                  <a:srgbClr val="000080"/>
                </a:solidFill>
                <a:sym typeface="Wingdings" pitchFamily="2" charset="2"/>
              </a:rPr>
              <a:t>	1) en santé </a:t>
            </a:r>
            <a:endParaRPr lang="fr-FR" sz="2400" b="1" dirty="0">
              <a:solidFill>
                <a:srgbClr val="000080"/>
              </a:solidFill>
              <a:sym typeface="Wingdings" pitchFamily="2" charset="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solidFill>
                  <a:srgbClr val="000080"/>
                </a:solidFill>
                <a:sym typeface="Wingdings" pitchFamily="2" charset="2"/>
              </a:rPr>
              <a:t>	2) en prévoyance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solidFill>
                  <a:srgbClr val="000080"/>
                </a:solidFill>
                <a:sym typeface="Wingdings" pitchFamily="2" charset="2"/>
              </a:rPr>
              <a:t>	3) en retraite</a:t>
            </a:r>
            <a:endParaRPr lang="fr-FR" sz="2400" dirty="0">
              <a:solidFill>
                <a:srgbClr val="000080"/>
              </a:solidFill>
              <a:sym typeface="Wingdings" pitchFamily="2" charset="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400" dirty="0">
              <a:solidFill>
                <a:srgbClr val="000080"/>
              </a:solidFill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45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rgbClr val="3333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rgbClr val="333399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69</Words>
  <Application>Microsoft Office PowerPoint</Application>
  <PresentationFormat>Affichage à l'écran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Plan de l’intervention </vt:lpstr>
    </vt:vector>
  </TitlesOfParts>
  <Company>AXA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de l’intervention</dc:title>
  <dc:creator>SCHULTZ Alain</dc:creator>
  <cp:lastModifiedBy>Anne-Lise LEBRETON</cp:lastModifiedBy>
  <cp:revision>1</cp:revision>
  <dcterms:created xsi:type="dcterms:W3CDTF">2013-04-25T08:38:22Z</dcterms:created>
  <dcterms:modified xsi:type="dcterms:W3CDTF">2013-06-12T08:13:01Z</dcterms:modified>
</cp:coreProperties>
</file>