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75EC"/>
    <a:srgbClr val="0079C4"/>
    <a:srgbClr val="2B50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19" autoAdjust="0"/>
    <p:restoredTop sz="96831" autoAdjust="0"/>
  </p:normalViewPr>
  <p:slideViewPr>
    <p:cSldViewPr>
      <p:cViewPr varScale="1">
        <p:scale>
          <a:sx n="75" d="100"/>
          <a:sy n="75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D1DF5-DE0B-4342-A374-1F7BF295FBB2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F2F3C-8C51-4A32-B257-2DCC7E352A9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F2F3C-8C51-4A32-B257-2DCC7E352A9C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14A06-9AE4-40BE-8B44-F59DCE4005DC}" type="datetimeFigureOut">
              <a:rPr lang="fr-FR" smtClean="0"/>
              <a:pPr/>
              <a:t>28/05/2008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09099-348F-4DB0-A264-6A0AE0BD088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4290"/>
            <a:ext cx="1142976" cy="1214446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fr-FR" sz="12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R.T.O.A</a:t>
            </a:r>
            <a:r>
              <a:rPr lang="fr-FR" sz="12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fr-FR" sz="12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</a:br>
            <a:r>
              <a:rPr lang="fr-FR" sz="9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fr-FR" sz="9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echerche Transactionnelle Obligatoire </a:t>
            </a:r>
            <a:r>
              <a:rPr lang="fr-FR" sz="9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9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</a:br>
            <a:r>
              <a:rPr lang="fr-FR" sz="9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entre Avocats</a:t>
            </a:r>
            <a:r>
              <a:rPr lang="fr-FR" sz="10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10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</a:br>
            <a:endParaRPr lang="fr-FR" sz="1000" dirty="0">
              <a:solidFill>
                <a:srgbClr val="4075E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571504" cy="3714776"/>
          </a:xfrm>
        </p:spPr>
        <p:txBody>
          <a:bodyPr vert="vert270">
            <a:norm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Document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de  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travail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43042" y="285728"/>
            <a:ext cx="2786082" cy="756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Arial" pitchFamily="34" charset="0"/>
                <a:cs typeface="Arial" pitchFamily="34" charset="0"/>
              </a:rPr>
              <a:t>Lettre d’usage RAR à la partie adverse</a:t>
            </a:r>
          </a:p>
          <a:p>
            <a:pPr algn="ctr"/>
            <a:r>
              <a:rPr lang="fr-FR" sz="800" dirty="0" smtClean="0">
                <a:latin typeface="Arial" pitchFamily="34" charset="0"/>
                <a:cs typeface="Arial" pitchFamily="34" charset="0"/>
              </a:rPr>
              <a:t>Exposant le litige et demandant les coordonnées du confrère pour transmission d’une</a:t>
            </a:r>
          </a:p>
          <a:p>
            <a:pPr algn="ctr"/>
            <a:r>
              <a:rPr lang="fr-FR" sz="8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 Offre Transactionnelle Confidentielle (OTC</a:t>
            </a:r>
            <a:r>
              <a:rPr lang="fr-FR" sz="12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286380" y="285727"/>
            <a:ext cx="1143008" cy="756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fr-FR" sz="11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Assignation</a:t>
            </a:r>
            <a:r>
              <a:rPr lang="fr-FR" sz="1100" b="1" u="sng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1000" dirty="0" smtClean="0">
                <a:latin typeface="Arial" pitchFamily="34" charset="0"/>
                <a:cs typeface="Arial" pitchFamily="34" charset="0"/>
              </a:rPr>
              <a:t>et mise au rôle d’attente</a:t>
            </a:r>
            <a:endParaRPr lang="fr-F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86116" y="1571612"/>
            <a:ext cx="2520000" cy="5078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1100" dirty="0" smtClean="0">
                <a:solidFill>
                  <a:srgbClr val="2B50ED"/>
                </a:solidFill>
                <a:latin typeface="Arial" pitchFamily="34" charset="0"/>
                <a:cs typeface="Arial" pitchFamily="34" charset="0"/>
              </a:rPr>
              <a:t>Contact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ou </a:t>
            </a:r>
            <a:r>
              <a:rPr lang="fr-FR" sz="1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Constitution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fr-FR" sz="1100" dirty="0" smtClean="0">
                <a:latin typeface="Arial" pitchFamily="34" charset="0"/>
                <a:cs typeface="Arial" pitchFamily="34" charset="0"/>
              </a:rPr>
              <a:t>du confrère adverse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86116" y="2357430"/>
            <a:ext cx="2520000" cy="430887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OTC 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de l’avocat du demandeur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5400000">
            <a:off x="6180149" y="1393017"/>
            <a:ext cx="1356531" cy="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6858016" y="1285860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 j</a:t>
            </a:r>
            <a:endParaRPr lang="fr-FR" sz="11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6116" y="3143248"/>
            <a:ext cx="2520000" cy="26161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OTC  adverse</a:t>
            </a:r>
            <a:r>
              <a:rPr lang="fr-FR" sz="1100" dirty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100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(s)</a:t>
            </a:r>
            <a:endParaRPr lang="fr-FR" sz="1100" b="1" dirty="0" smtClean="0">
              <a:solidFill>
                <a:srgbClr val="4075E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rot="5400000">
            <a:off x="6573057" y="2499513"/>
            <a:ext cx="5715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858016" y="2357430"/>
            <a:ext cx="428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fr-FR" sz="11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j</a:t>
            </a:r>
            <a:endParaRPr lang="fr-FR" sz="11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rot="5400000">
            <a:off x="6607984" y="3250404"/>
            <a:ext cx="50006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 flipH="1">
            <a:off x="6858016" y="3071810"/>
            <a:ext cx="428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 j</a:t>
            </a:r>
            <a:endParaRPr lang="fr-FR" sz="11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Connecteur droit 30"/>
          <p:cNvCxnSpPr>
            <a:stCxn id="7" idx="2"/>
            <a:endCxn id="12" idx="0"/>
          </p:cNvCxnSpPr>
          <p:nvPr/>
        </p:nvCxnSpPr>
        <p:spPr>
          <a:xfrm rot="5400000">
            <a:off x="4368651" y="2965782"/>
            <a:ext cx="354931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6" idx="2"/>
            <a:endCxn id="7" idx="0"/>
          </p:cNvCxnSpPr>
          <p:nvPr/>
        </p:nvCxnSpPr>
        <p:spPr>
          <a:xfrm rot="5400000">
            <a:off x="4407123" y="2218436"/>
            <a:ext cx="277987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stCxn id="4" idx="2"/>
            <a:endCxn id="6" idx="0"/>
          </p:cNvCxnSpPr>
          <p:nvPr/>
        </p:nvCxnSpPr>
        <p:spPr>
          <a:xfrm rot="16200000" flipH="1">
            <a:off x="3526157" y="551653"/>
            <a:ext cx="529884" cy="151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6" idx="0"/>
            <a:endCxn id="5" idx="2"/>
          </p:cNvCxnSpPr>
          <p:nvPr/>
        </p:nvCxnSpPr>
        <p:spPr>
          <a:xfrm rot="5400000" flipH="1" flipV="1">
            <a:off x="4937058" y="650786"/>
            <a:ext cx="529885" cy="13117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2285984" y="4071942"/>
            <a:ext cx="1980000" cy="612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4075EC"/>
                </a:solidFill>
                <a:latin typeface="Arial" pitchFamily="34" charset="0"/>
                <a:cs typeface="Arial" pitchFamily="34" charset="0"/>
              </a:rPr>
              <a:t>Accord</a:t>
            </a:r>
            <a:endParaRPr lang="fr-FR" sz="1100" b="1" u="sng" dirty="0" smtClean="0">
              <a:solidFill>
                <a:srgbClr val="4075E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Protocole transactionnel ou 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Acte d’Avocat 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714876" y="4071942"/>
            <a:ext cx="1980000" cy="612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Echec </a:t>
            </a:r>
          </a:p>
          <a:p>
            <a:pPr algn="ctr"/>
            <a:r>
              <a:rPr lang="fr-FR" sz="1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Certificat de RTOA négative</a:t>
            </a:r>
            <a:endParaRPr lang="fr-FR" sz="11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000364" y="5500702"/>
            <a:ext cx="2412000" cy="430887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Assignation 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avec demande d’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audiencement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715008" y="5500702"/>
            <a:ext cx="2558714" cy="430887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Demande </a:t>
            </a:r>
            <a:r>
              <a:rPr lang="fr-FR" sz="1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d’</a:t>
            </a:r>
            <a:r>
              <a:rPr lang="fr-FR" sz="1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audiencement</a:t>
            </a:r>
            <a:r>
              <a:rPr lang="fr-FR" sz="1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pour les assignations au rôle d’attente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Connecteur droit 61"/>
          <p:cNvCxnSpPr>
            <a:stCxn id="12" idx="2"/>
            <a:endCxn id="45" idx="0"/>
          </p:cNvCxnSpPr>
          <p:nvPr/>
        </p:nvCxnSpPr>
        <p:spPr>
          <a:xfrm rot="5400000">
            <a:off x="3577508" y="3103334"/>
            <a:ext cx="667084" cy="12701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12" idx="2"/>
            <a:endCxn id="46" idx="0"/>
          </p:cNvCxnSpPr>
          <p:nvPr/>
        </p:nvCxnSpPr>
        <p:spPr>
          <a:xfrm rot="16200000" flipH="1">
            <a:off x="4791954" y="3159020"/>
            <a:ext cx="667084" cy="1158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46" idx="2"/>
            <a:endCxn id="47" idx="0"/>
          </p:cNvCxnSpPr>
          <p:nvPr/>
        </p:nvCxnSpPr>
        <p:spPr>
          <a:xfrm rot="5400000">
            <a:off x="4547240" y="4343066"/>
            <a:ext cx="816760" cy="1498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stCxn id="46" idx="2"/>
            <a:endCxn id="48" idx="0"/>
          </p:cNvCxnSpPr>
          <p:nvPr/>
        </p:nvCxnSpPr>
        <p:spPr>
          <a:xfrm rot="16200000" flipH="1">
            <a:off x="5941240" y="4447577"/>
            <a:ext cx="816760" cy="12894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rot="5400000">
            <a:off x="7394198" y="4750206"/>
            <a:ext cx="23582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8143900" y="3143248"/>
            <a:ext cx="8338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3 mois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 maximum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Connecteur droit 77"/>
          <p:cNvCxnSpPr>
            <a:stCxn id="73" idx="0"/>
          </p:cNvCxnSpPr>
          <p:nvPr/>
        </p:nvCxnSpPr>
        <p:spPr>
          <a:xfrm rot="5400000" flipH="1" flipV="1">
            <a:off x="7137925" y="1708644"/>
            <a:ext cx="2857520" cy="116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714348" y="2000240"/>
            <a:ext cx="164307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  <a:scene3d>
            <a:camera prst="perspectiveContrastingRightFacing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Service RTOA de l’Ordre</a:t>
            </a:r>
          </a:p>
          <a:p>
            <a:pPr algn="ctr"/>
            <a:endParaRPr lang="fr-FR" sz="11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900" dirty="0" smtClean="0">
                <a:latin typeface="Arial" pitchFamily="34" charset="0"/>
                <a:cs typeface="Arial" pitchFamily="34" charset="0"/>
              </a:rPr>
              <a:t>Compétence</a:t>
            </a:r>
          </a:p>
          <a:p>
            <a:pPr algn="ctr"/>
            <a:r>
              <a:rPr lang="fr-FR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ratione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loci</a:t>
            </a:r>
            <a:r>
              <a:rPr lang="fr-FR" sz="9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900" dirty="0" smtClean="0">
                <a:latin typeface="Arial" pitchFamily="34" charset="0"/>
                <a:cs typeface="Arial" pitchFamily="34" charset="0"/>
              </a:rPr>
              <a:t>idem NCPC</a:t>
            </a:r>
          </a:p>
          <a:p>
            <a:pPr algn="ctr"/>
            <a:endParaRPr lang="fr-FR" sz="9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9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0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Avocat                </a:t>
            </a:r>
            <a:r>
              <a:rPr lang="fr-FR" sz="10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Avocat</a:t>
            </a:r>
            <a:r>
              <a:rPr lang="fr-FR" sz="10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10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Conciliateur        </a:t>
            </a:r>
            <a:r>
              <a:rPr lang="fr-FR" sz="10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Aviseur</a:t>
            </a:r>
            <a:endParaRPr lang="fr-FR" sz="105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9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0" y="6143644"/>
            <a:ext cx="25717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F.N.U.J.A</a:t>
            </a:r>
          </a:p>
          <a:p>
            <a:r>
              <a:rPr lang="fr-FR" sz="1000" dirty="0" smtClean="0">
                <a:latin typeface="Arial" pitchFamily="34" charset="0"/>
                <a:cs typeface="Arial" pitchFamily="34" charset="0"/>
              </a:rPr>
              <a:t>Commission Prospective U.J.A de Paris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107</Words>
  <Application>Microsoft Office PowerPoint</Application>
  <PresentationFormat>Affichage à l'écran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R.T.O.A. Recherche Transactionnelle Obligatoire  entre Avocats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RTOA</dc:title>
  <dc:creator>Laurence BOYER</dc:creator>
  <cp:lastModifiedBy>Laurence BOYER</cp:lastModifiedBy>
  <cp:revision>19</cp:revision>
  <dcterms:created xsi:type="dcterms:W3CDTF">2008-05-28T18:17:47Z</dcterms:created>
  <dcterms:modified xsi:type="dcterms:W3CDTF">2008-05-28T21:45:56Z</dcterms:modified>
</cp:coreProperties>
</file>